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12192000"/>
  <p:embeddedFontLst>
    <p:embeddedFont>
      <p:font typeface="MiSans" panose="020B0604020202020204" charset="-122"/>
      <p:regular r:id="rId15"/>
    </p:embeddedFont>
    <p:embeddedFont>
      <p:font typeface="Noto Sans SC" panose="020B0604020202020204" charset="-128"/>
      <p:regular r:id="rId16"/>
    </p:embeddedFont>
    <p:embeddedFont>
      <p:font typeface="Hedvig Letters Sans" panose="020B0604020202020204" charset="0"/>
      <p:regular r:id="rId17"/>
    </p:embeddedFont>
    <p:embeddedFont>
      <p:font typeface="Liter" panose="020B0604020202020204" charset="0"/>
      <p:regular r:id="rId18"/>
    </p:embeddedFont>
    <p:embeddedFont>
      <p:font typeface="Quattrocento Sans" panose="020B0502050000020003" pitchFamily="3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19925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go.muninn.ai/106caf6695d88eb439c9159a966f4d908d76c669.png"/>
          <p:cNvPicPr>
            <a:picLocks noChangeAspect="1"/>
          </p:cNvPicPr>
          <p:nvPr/>
        </p:nvPicPr>
        <p:blipFill>
          <a:blip r:embed="rId3">
            <a:alphaModFix amt="40000"/>
          </a:blip>
          <a:srcRect l="2296" r="229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D1117">
                  <a:alpha val="95000"/>
                </a:srgbClr>
              </a:gs>
              <a:gs pos="50000">
                <a:srgbClr val="0D1117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400050" y="1329928"/>
            <a:ext cx="3333750" cy="495300"/>
          </a:xfrm>
          <a:custGeom>
            <a:avLst/>
            <a:gdLst/>
            <a:ahLst/>
            <a:cxnLst/>
            <a:rect l="l" t="t" r="r" b="b"/>
            <a:pathLst>
              <a:path w="3333750" h="495300">
                <a:moveTo>
                  <a:pt x="0" y="0"/>
                </a:moveTo>
                <a:lnTo>
                  <a:pt x="3257548" y="0"/>
                </a:lnTo>
                <a:cubicBezTo>
                  <a:pt x="3299633" y="0"/>
                  <a:pt x="3333750" y="34117"/>
                  <a:pt x="3333750" y="76202"/>
                </a:cubicBezTo>
                <a:lnTo>
                  <a:pt x="3333750" y="419098"/>
                </a:lnTo>
                <a:cubicBezTo>
                  <a:pt x="3333750" y="461183"/>
                  <a:pt x="3299633" y="495300"/>
                  <a:pt x="3257548" y="495300"/>
                </a:cubicBez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400050" y="1329928"/>
            <a:ext cx="38100" cy="495300"/>
          </a:xfrm>
          <a:custGeom>
            <a:avLst/>
            <a:gdLst/>
            <a:ahLst/>
            <a:cxnLst/>
            <a:rect l="l" t="t" r="r" b="b"/>
            <a:pathLst>
              <a:path w="38100" h="495300">
                <a:moveTo>
                  <a:pt x="0" y="0"/>
                </a:moveTo>
                <a:lnTo>
                  <a:pt x="38100" y="0"/>
                </a:lnTo>
                <a:lnTo>
                  <a:pt x="381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6" name="Shape 3"/>
          <p:cNvSpPr/>
          <p:nvPr/>
        </p:nvSpPr>
        <p:spPr>
          <a:xfrm>
            <a:off x="638175" y="1463278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3139" y="1295"/>
                </a:moveTo>
                <a:cubicBezTo>
                  <a:pt x="111264" y="446"/>
                  <a:pt x="109255" y="0"/>
                  <a:pt x="107156" y="0"/>
                </a:cubicBezTo>
                <a:cubicBezTo>
                  <a:pt x="105058" y="0"/>
                  <a:pt x="103049" y="446"/>
                  <a:pt x="101173" y="1295"/>
                </a:cubicBezTo>
                <a:lnTo>
                  <a:pt x="17100" y="36969"/>
                </a:lnTo>
                <a:cubicBezTo>
                  <a:pt x="7278" y="41121"/>
                  <a:pt x="-45" y="50810"/>
                  <a:pt x="0" y="62508"/>
                </a:cubicBezTo>
                <a:cubicBezTo>
                  <a:pt x="223" y="106799"/>
                  <a:pt x="18440" y="187836"/>
                  <a:pt x="95369" y="224671"/>
                </a:cubicBezTo>
                <a:cubicBezTo>
                  <a:pt x="102825" y="228243"/>
                  <a:pt x="111487" y="228243"/>
                  <a:pt x="118943" y="224671"/>
                </a:cubicBezTo>
                <a:cubicBezTo>
                  <a:pt x="195917" y="187836"/>
                  <a:pt x="214134" y="106799"/>
                  <a:pt x="214313" y="62508"/>
                </a:cubicBezTo>
                <a:cubicBezTo>
                  <a:pt x="214357" y="50810"/>
                  <a:pt x="207035" y="41121"/>
                  <a:pt x="197212" y="36969"/>
                </a:cubicBezTo>
                <a:lnTo>
                  <a:pt x="113139" y="1295"/>
                </a:lnTo>
                <a:close/>
                <a:moveTo>
                  <a:pt x="107156" y="57150"/>
                </a:moveTo>
                <a:cubicBezTo>
                  <a:pt x="113094" y="57150"/>
                  <a:pt x="117872" y="61927"/>
                  <a:pt x="117872" y="67866"/>
                </a:cubicBezTo>
                <a:cubicBezTo>
                  <a:pt x="117872" y="78090"/>
                  <a:pt x="130239" y="83225"/>
                  <a:pt x="137473" y="75992"/>
                </a:cubicBezTo>
                <a:cubicBezTo>
                  <a:pt x="141669" y="71795"/>
                  <a:pt x="148456" y="71795"/>
                  <a:pt x="152608" y="75992"/>
                </a:cubicBezTo>
                <a:cubicBezTo>
                  <a:pt x="156761" y="80189"/>
                  <a:pt x="156805" y="86975"/>
                  <a:pt x="152608" y="91127"/>
                </a:cubicBezTo>
                <a:cubicBezTo>
                  <a:pt x="145375" y="98361"/>
                  <a:pt x="150510" y="110728"/>
                  <a:pt x="160734" y="110728"/>
                </a:cubicBezTo>
                <a:cubicBezTo>
                  <a:pt x="166673" y="110728"/>
                  <a:pt x="171450" y="115506"/>
                  <a:pt x="171450" y="121444"/>
                </a:cubicBezTo>
                <a:cubicBezTo>
                  <a:pt x="171450" y="127382"/>
                  <a:pt x="166673" y="132159"/>
                  <a:pt x="160734" y="132159"/>
                </a:cubicBezTo>
                <a:cubicBezTo>
                  <a:pt x="150510" y="132159"/>
                  <a:pt x="145375" y="144527"/>
                  <a:pt x="152608" y="151760"/>
                </a:cubicBezTo>
                <a:cubicBezTo>
                  <a:pt x="156805" y="155957"/>
                  <a:pt x="156805" y="162744"/>
                  <a:pt x="152608" y="166896"/>
                </a:cubicBezTo>
                <a:cubicBezTo>
                  <a:pt x="148411" y="171048"/>
                  <a:pt x="141625" y="171093"/>
                  <a:pt x="137473" y="166896"/>
                </a:cubicBezTo>
                <a:cubicBezTo>
                  <a:pt x="130239" y="159663"/>
                  <a:pt x="117872" y="164797"/>
                  <a:pt x="117872" y="175022"/>
                </a:cubicBezTo>
                <a:cubicBezTo>
                  <a:pt x="117872" y="180960"/>
                  <a:pt x="113094" y="185737"/>
                  <a:pt x="107156" y="185737"/>
                </a:cubicBezTo>
                <a:cubicBezTo>
                  <a:pt x="101218" y="185737"/>
                  <a:pt x="96441" y="180960"/>
                  <a:pt x="96441" y="175022"/>
                </a:cubicBezTo>
                <a:cubicBezTo>
                  <a:pt x="96441" y="164797"/>
                  <a:pt x="84073" y="159663"/>
                  <a:pt x="76840" y="166896"/>
                </a:cubicBezTo>
                <a:cubicBezTo>
                  <a:pt x="72643" y="171093"/>
                  <a:pt x="65856" y="171093"/>
                  <a:pt x="61704" y="166896"/>
                </a:cubicBezTo>
                <a:cubicBezTo>
                  <a:pt x="57552" y="162699"/>
                  <a:pt x="57507" y="155912"/>
                  <a:pt x="61704" y="151760"/>
                </a:cubicBezTo>
                <a:cubicBezTo>
                  <a:pt x="68937" y="144527"/>
                  <a:pt x="63803" y="132159"/>
                  <a:pt x="53578" y="132159"/>
                </a:cubicBezTo>
                <a:cubicBezTo>
                  <a:pt x="47640" y="132159"/>
                  <a:pt x="42862" y="127382"/>
                  <a:pt x="42862" y="121444"/>
                </a:cubicBezTo>
                <a:cubicBezTo>
                  <a:pt x="42862" y="115506"/>
                  <a:pt x="47640" y="110728"/>
                  <a:pt x="53578" y="110728"/>
                </a:cubicBezTo>
                <a:cubicBezTo>
                  <a:pt x="63803" y="110728"/>
                  <a:pt x="68937" y="98361"/>
                  <a:pt x="61704" y="91127"/>
                </a:cubicBezTo>
                <a:cubicBezTo>
                  <a:pt x="57507" y="86931"/>
                  <a:pt x="57507" y="80144"/>
                  <a:pt x="61704" y="75992"/>
                </a:cubicBezTo>
                <a:cubicBezTo>
                  <a:pt x="65901" y="71839"/>
                  <a:pt x="72688" y="71795"/>
                  <a:pt x="76840" y="75992"/>
                </a:cubicBezTo>
                <a:cubicBezTo>
                  <a:pt x="84073" y="83225"/>
                  <a:pt x="96441" y="78090"/>
                  <a:pt x="96441" y="67866"/>
                </a:cubicBezTo>
                <a:cubicBezTo>
                  <a:pt x="96441" y="61927"/>
                  <a:pt x="101218" y="57150"/>
                  <a:pt x="107156" y="57150"/>
                </a:cubicBezTo>
                <a:close/>
                <a:moveTo>
                  <a:pt x="92869" y="117872"/>
                </a:moveTo>
                <a:cubicBezTo>
                  <a:pt x="98783" y="117872"/>
                  <a:pt x="103584" y="113070"/>
                  <a:pt x="103584" y="107156"/>
                </a:cubicBezTo>
                <a:cubicBezTo>
                  <a:pt x="103584" y="101242"/>
                  <a:pt x="98783" y="96441"/>
                  <a:pt x="92869" y="96441"/>
                </a:cubicBezTo>
                <a:cubicBezTo>
                  <a:pt x="86955" y="96441"/>
                  <a:pt x="82153" y="101242"/>
                  <a:pt x="82153" y="107156"/>
                </a:cubicBezTo>
                <a:cubicBezTo>
                  <a:pt x="82153" y="113070"/>
                  <a:pt x="86955" y="117872"/>
                  <a:pt x="92869" y="117872"/>
                </a:cubicBezTo>
                <a:close/>
                <a:moveTo>
                  <a:pt x="132159" y="135731"/>
                </a:moveTo>
                <a:cubicBezTo>
                  <a:pt x="132159" y="129817"/>
                  <a:pt x="127358" y="125016"/>
                  <a:pt x="121444" y="125016"/>
                </a:cubicBezTo>
                <a:cubicBezTo>
                  <a:pt x="115530" y="125016"/>
                  <a:pt x="110728" y="129817"/>
                  <a:pt x="110728" y="135731"/>
                </a:cubicBezTo>
                <a:cubicBezTo>
                  <a:pt x="110728" y="141645"/>
                  <a:pt x="115530" y="146447"/>
                  <a:pt x="121444" y="146447"/>
                </a:cubicBezTo>
                <a:cubicBezTo>
                  <a:pt x="127358" y="146447"/>
                  <a:pt x="132159" y="141645"/>
                  <a:pt x="132159" y="135731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" name="Text 4"/>
          <p:cNvSpPr/>
          <p:nvPr/>
        </p:nvSpPr>
        <p:spPr>
          <a:xfrm>
            <a:off x="1009650" y="1444228"/>
            <a:ext cx="2628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kern="0" spc="150" dirty="0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CYBERSECURITY SYSTEM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2053828"/>
            <a:ext cx="117729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Machine Learning Pipeline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for </a:t>
            </a:r>
            <a:r>
              <a:rPr lang="en-US" sz="5400" b="1" dirty="0">
                <a:solidFill>
                  <a:srgbClr val="58A6F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Malware Detection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3996928"/>
            <a:ext cx="11572875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Feature Engineering &amp; Ensemble Classification System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4810" y="4922282"/>
            <a:ext cx="598170" cy="598170"/>
          </a:xfrm>
          <a:custGeom>
            <a:avLst/>
            <a:gdLst/>
            <a:ahLst/>
            <a:cxnLst/>
            <a:rect l="l" t="t" r="r" b="b"/>
            <a:pathLst>
              <a:path w="598170" h="598170">
                <a:moveTo>
                  <a:pt x="76201" y="0"/>
                </a:moveTo>
                <a:lnTo>
                  <a:pt x="521969" y="0"/>
                </a:lnTo>
                <a:cubicBezTo>
                  <a:pt x="564054" y="0"/>
                  <a:pt x="598170" y="34116"/>
                  <a:pt x="598170" y="76201"/>
                </a:cubicBezTo>
                <a:lnTo>
                  <a:pt x="598170" y="521969"/>
                </a:lnTo>
                <a:cubicBezTo>
                  <a:pt x="598170" y="564054"/>
                  <a:pt x="564054" y="598170"/>
                  <a:pt x="521969" y="598170"/>
                </a:cubicBezTo>
                <a:lnTo>
                  <a:pt x="76201" y="598170"/>
                </a:lnTo>
                <a:cubicBezTo>
                  <a:pt x="34116" y="598170"/>
                  <a:pt x="0" y="564054"/>
                  <a:pt x="0" y="52196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 w="10160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85788" y="5108972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12" name="Text 9"/>
          <p:cNvSpPr/>
          <p:nvPr/>
        </p:nvSpPr>
        <p:spPr>
          <a:xfrm>
            <a:off x="1143000" y="4918472"/>
            <a:ext cx="1400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Dimensions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143000" y="5185172"/>
            <a:ext cx="14668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C9D1D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100+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2774633" y="4918472"/>
            <a:ext cx="9525" cy="609600"/>
          </a:xfrm>
          <a:custGeom>
            <a:avLst/>
            <a:gdLst/>
            <a:ahLst/>
            <a:cxnLst/>
            <a:rect l="l" t="t" r="r" b="b"/>
            <a:pathLst>
              <a:path w="9525" h="609600">
                <a:moveTo>
                  <a:pt x="0" y="0"/>
                </a:moveTo>
                <a:lnTo>
                  <a:pt x="9525" y="0"/>
                </a:lnTo>
                <a:lnTo>
                  <a:pt x="9525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949E">
              <a:alpha val="30196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3092768" y="4922282"/>
            <a:ext cx="598170" cy="598170"/>
          </a:xfrm>
          <a:custGeom>
            <a:avLst/>
            <a:gdLst/>
            <a:ahLst/>
            <a:cxnLst/>
            <a:rect l="l" t="t" r="r" b="b"/>
            <a:pathLst>
              <a:path w="598170" h="598170">
                <a:moveTo>
                  <a:pt x="76201" y="0"/>
                </a:moveTo>
                <a:lnTo>
                  <a:pt x="521969" y="0"/>
                </a:lnTo>
                <a:cubicBezTo>
                  <a:pt x="564054" y="0"/>
                  <a:pt x="598170" y="34116"/>
                  <a:pt x="598170" y="76201"/>
                </a:cubicBezTo>
                <a:lnTo>
                  <a:pt x="598170" y="521969"/>
                </a:lnTo>
                <a:cubicBezTo>
                  <a:pt x="598170" y="564054"/>
                  <a:pt x="564054" y="598170"/>
                  <a:pt x="521969" y="598170"/>
                </a:cubicBezTo>
                <a:lnTo>
                  <a:pt x="76201" y="598170"/>
                </a:lnTo>
                <a:cubicBezTo>
                  <a:pt x="34116" y="598170"/>
                  <a:pt x="0" y="564054"/>
                  <a:pt x="0" y="52196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 w="10160">
            <a:solidFill>
              <a:srgbClr val="3FB950">
                <a:alpha val="40000"/>
              </a:srgbClr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3279458" y="510897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7" name="Text 14"/>
          <p:cNvSpPr/>
          <p:nvPr/>
        </p:nvSpPr>
        <p:spPr>
          <a:xfrm>
            <a:off x="3850958" y="4918472"/>
            <a:ext cx="1504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Ensemble Models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3850958" y="5185172"/>
            <a:ext cx="15716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C9D1D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4 + Voting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5587365" y="4918472"/>
            <a:ext cx="9525" cy="609600"/>
          </a:xfrm>
          <a:custGeom>
            <a:avLst/>
            <a:gdLst/>
            <a:ahLst/>
            <a:cxnLst/>
            <a:rect l="l" t="t" r="r" b="b"/>
            <a:pathLst>
              <a:path w="9525" h="609600">
                <a:moveTo>
                  <a:pt x="0" y="0"/>
                </a:moveTo>
                <a:lnTo>
                  <a:pt x="9525" y="0"/>
                </a:lnTo>
                <a:lnTo>
                  <a:pt x="9525" y="609600"/>
                </a:lnTo>
                <a:lnTo>
                  <a:pt x="0" y="609600"/>
                </a:lnTo>
                <a:lnTo>
                  <a:pt x="0" y="0"/>
                </a:lnTo>
                <a:close/>
              </a:path>
            </a:pathLst>
          </a:custGeom>
          <a:solidFill>
            <a:srgbClr val="8B949E">
              <a:alpha val="30196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5905500" y="4922282"/>
            <a:ext cx="598170" cy="598170"/>
          </a:xfrm>
          <a:custGeom>
            <a:avLst/>
            <a:gdLst/>
            <a:ahLst/>
            <a:cxnLst/>
            <a:rect l="l" t="t" r="r" b="b"/>
            <a:pathLst>
              <a:path w="598170" h="598170">
                <a:moveTo>
                  <a:pt x="76201" y="0"/>
                </a:moveTo>
                <a:lnTo>
                  <a:pt x="521969" y="0"/>
                </a:lnTo>
                <a:cubicBezTo>
                  <a:pt x="564054" y="0"/>
                  <a:pt x="598170" y="34116"/>
                  <a:pt x="598170" y="76201"/>
                </a:cubicBezTo>
                <a:lnTo>
                  <a:pt x="598170" y="521969"/>
                </a:lnTo>
                <a:cubicBezTo>
                  <a:pt x="598170" y="564054"/>
                  <a:pt x="564054" y="598170"/>
                  <a:pt x="521969" y="598170"/>
                </a:cubicBezTo>
                <a:lnTo>
                  <a:pt x="76201" y="598170"/>
                </a:lnTo>
                <a:cubicBezTo>
                  <a:pt x="34116" y="598170"/>
                  <a:pt x="0" y="564054"/>
                  <a:pt x="0" y="52196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 w="10160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6092190" y="510897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2" name="Text 19"/>
          <p:cNvSpPr/>
          <p:nvPr/>
        </p:nvSpPr>
        <p:spPr>
          <a:xfrm>
            <a:off x="6663690" y="4918472"/>
            <a:ext cx="1266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Classification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663690" y="5185172"/>
            <a:ext cx="13335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C9D1D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 Classes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1924050" cy="381000"/>
          </a:xfrm>
          <a:custGeom>
            <a:avLst/>
            <a:gdLst/>
            <a:ahLst/>
            <a:cxnLst/>
            <a:rect l="l" t="t" r="r" b="b"/>
            <a:pathLst>
              <a:path w="1924050" h="381000">
                <a:moveTo>
                  <a:pt x="76200" y="0"/>
                </a:moveTo>
                <a:lnTo>
                  <a:pt x="1847850" y="0"/>
                </a:lnTo>
                <a:cubicBezTo>
                  <a:pt x="1889906" y="0"/>
                  <a:pt x="1924050" y="34144"/>
                  <a:pt x="1924050" y="76200"/>
                </a:cubicBezTo>
                <a:lnTo>
                  <a:pt x="1924050" y="304800"/>
                </a:lnTo>
                <a:cubicBezTo>
                  <a:pt x="1924050" y="346856"/>
                  <a:pt x="1889906" y="381000"/>
                  <a:pt x="184785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FB950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464823"/>
            <a:ext cx="1693426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ENSEMBLE MEMBERS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876305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Model Components: Diverse Algorithms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409705"/>
            <a:ext cx="5619750" cy="2400300"/>
          </a:xfrm>
          <a:custGeom>
            <a:avLst/>
            <a:gdLst/>
            <a:ahLst/>
            <a:cxnLst/>
            <a:rect l="l" t="t" r="r" b="b"/>
            <a:pathLst>
              <a:path w="5619750" h="2400300">
                <a:moveTo>
                  <a:pt x="38100" y="0"/>
                </a:moveTo>
                <a:lnTo>
                  <a:pt x="5505448" y="0"/>
                </a:lnTo>
                <a:cubicBezTo>
                  <a:pt x="5568533" y="0"/>
                  <a:pt x="5619750" y="51217"/>
                  <a:pt x="5619750" y="114302"/>
                </a:cubicBezTo>
                <a:lnTo>
                  <a:pt x="5619750" y="2285998"/>
                </a:lnTo>
                <a:cubicBezTo>
                  <a:pt x="5619750" y="2349083"/>
                  <a:pt x="5568533" y="2400300"/>
                  <a:pt x="5505448" y="2400300"/>
                </a:cubicBezTo>
                <a:lnTo>
                  <a:pt x="38100" y="2400300"/>
                </a:lnTo>
                <a:cubicBezTo>
                  <a:pt x="17072" y="2400300"/>
                  <a:pt x="0" y="2383228"/>
                  <a:pt x="0" y="2362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409705"/>
            <a:ext cx="38100" cy="2400300"/>
          </a:xfrm>
          <a:custGeom>
            <a:avLst/>
            <a:gdLst/>
            <a:ahLst/>
            <a:cxnLst/>
            <a:rect l="l" t="t" r="r" b="b"/>
            <a:pathLst>
              <a:path w="38100" h="2400300">
                <a:moveTo>
                  <a:pt x="38100" y="0"/>
                </a:moveTo>
                <a:lnTo>
                  <a:pt x="38100" y="0"/>
                </a:lnTo>
                <a:lnTo>
                  <a:pt x="38100" y="2400300"/>
                </a:lnTo>
                <a:lnTo>
                  <a:pt x="38100" y="2400300"/>
                </a:lnTo>
                <a:cubicBezTo>
                  <a:pt x="17072" y="2400300"/>
                  <a:pt x="0" y="2383228"/>
                  <a:pt x="0" y="2362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" name="Shape 5"/>
          <p:cNvSpPr/>
          <p:nvPr/>
        </p:nvSpPr>
        <p:spPr>
          <a:xfrm>
            <a:off x="571500" y="156210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716756" y="1695455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-11906"/>
                </a:moveTo>
                <a:cubicBezTo>
                  <a:pt x="85948" y="-11906"/>
                  <a:pt x="88441" y="-10753"/>
                  <a:pt x="90153" y="-8744"/>
                </a:cubicBezTo>
                <a:lnTo>
                  <a:pt x="140754" y="50788"/>
                </a:lnTo>
                <a:cubicBezTo>
                  <a:pt x="143024" y="53429"/>
                  <a:pt x="143508" y="57150"/>
                  <a:pt x="142056" y="60313"/>
                </a:cubicBezTo>
                <a:cubicBezTo>
                  <a:pt x="140605" y="63475"/>
                  <a:pt x="137443" y="65484"/>
                  <a:pt x="133945" y="65484"/>
                </a:cubicBezTo>
                <a:lnTo>
                  <a:pt x="124681" y="65484"/>
                </a:lnTo>
                <a:lnTo>
                  <a:pt x="152660" y="98413"/>
                </a:lnTo>
                <a:cubicBezTo>
                  <a:pt x="154930" y="101054"/>
                  <a:pt x="155414" y="104775"/>
                  <a:pt x="153963" y="107938"/>
                </a:cubicBezTo>
                <a:cubicBezTo>
                  <a:pt x="152512" y="111100"/>
                  <a:pt x="149349" y="113109"/>
                  <a:pt x="145852" y="113109"/>
                </a:cubicBezTo>
                <a:lnTo>
                  <a:pt x="131527" y="113109"/>
                </a:lnTo>
                <a:lnTo>
                  <a:pt x="164567" y="151991"/>
                </a:lnTo>
                <a:cubicBezTo>
                  <a:pt x="166836" y="154632"/>
                  <a:pt x="167320" y="158353"/>
                  <a:pt x="165869" y="161516"/>
                </a:cubicBezTo>
                <a:cubicBezTo>
                  <a:pt x="164418" y="164678"/>
                  <a:pt x="161255" y="166688"/>
                  <a:pt x="157758" y="166688"/>
                </a:cubicBezTo>
                <a:lnTo>
                  <a:pt x="95250" y="166688"/>
                </a:lnTo>
                <a:lnTo>
                  <a:pt x="95250" y="190500"/>
                </a:lnTo>
                <a:cubicBezTo>
                  <a:pt x="95250" y="197086"/>
                  <a:pt x="89929" y="202406"/>
                  <a:pt x="83344" y="202406"/>
                </a:cubicBezTo>
                <a:cubicBezTo>
                  <a:pt x="76758" y="202406"/>
                  <a:pt x="71438" y="197086"/>
                  <a:pt x="71438" y="190500"/>
                </a:cubicBezTo>
                <a:lnTo>
                  <a:pt x="71438" y="166688"/>
                </a:lnTo>
                <a:lnTo>
                  <a:pt x="8930" y="166688"/>
                </a:lnTo>
                <a:cubicBezTo>
                  <a:pt x="5432" y="166688"/>
                  <a:pt x="2270" y="164678"/>
                  <a:pt x="819" y="161516"/>
                </a:cubicBezTo>
                <a:cubicBezTo>
                  <a:pt x="-633" y="158353"/>
                  <a:pt x="-149" y="154632"/>
                  <a:pt x="2121" y="151991"/>
                </a:cubicBezTo>
                <a:lnTo>
                  <a:pt x="35161" y="113109"/>
                </a:lnTo>
                <a:lnTo>
                  <a:pt x="20836" y="113109"/>
                </a:lnTo>
                <a:cubicBezTo>
                  <a:pt x="17338" y="113109"/>
                  <a:pt x="14176" y="111100"/>
                  <a:pt x="12725" y="107938"/>
                </a:cubicBezTo>
                <a:cubicBezTo>
                  <a:pt x="11274" y="104775"/>
                  <a:pt x="11757" y="101054"/>
                  <a:pt x="14027" y="98413"/>
                </a:cubicBezTo>
                <a:lnTo>
                  <a:pt x="42007" y="65484"/>
                </a:lnTo>
                <a:lnTo>
                  <a:pt x="32742" y="65484"/>
                </a:lnTo>
                <a:cubicBezTo>
                  <a:pt x="29245" y="65484"/>
                  <a:pt x="26082" y="63475"/>
                  <a:pt x="24631" y="60313"/>
                </a:cubicBezTo>
                <a:cubicBezTo>
                  <a:pt x="23180" y="57150"/>
                  <a:pt x="23664" y="53429"/>
                  <a:pt x="25933" y="50788"/>
                </a:cubicBezTo>
                <a:lnTo>
                  <a:pt x="76535" y="-8744"/>
                </a:lnTo>
                <a:cubicBezTo>
                  <a:pt x="78246" y="-10753"/>
                  <a:pt x="80739" y="-11906"/>
                  <a:pt x="83344" y="-11906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9" name="Text 7"/>
          <p:cNvSpPr/>
          <p:nvPr/>
        </p:nvSpPr>
        <p:spPr>
          <a:xfrm>
            <a:off x="1181100" y="1562105"/>
            <a:ext cx="16478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Random Forest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71500" y="2133605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 ensemble of </a:t>
            </a:r>
            <a:r>
              <a:rPr lang="en-US" sz="1200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 decision trees</a:t>
            </a:r>
            <a:r>
              <a:rPr lang="en-US" sz="1200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excels at capturing complex feature interactions. Robust against overfitting.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8884" y="278130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2" name="Text 10"/>
          <p:cNvSpPr/>
          <p:nvPr/>
        </p:nvSpPr>
        <p:spPr>
          <a:xfrm>
            <a:off x="814388" y="2743205"/>
            <a:ext cx="2800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Strengths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14388" y="2971805"/>
            <a:ext cx="2790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Handles mixed data types, feature interactions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8884" y="327660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5" name="Text 13"/>
          <p:cNvSpPr/>
          <p:nvPr/>
        </p:nvSpPr>
        <p:spPr>
          <a:xfrm>
            <a:off x="814388" y="3238505"/>
            <a:ext cx="1533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14388" y="3467105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92-94% on validation set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191250" y="1409705"/>
            <a:ext cx="5619750" cy="2400300"/>
          </a:xfrm>
          <a:custGeom>
            <a:avLst/>
            <a:gdLst/>
            <a:ahLst/>
            <a:cxnLst/>
            <a:rect l="l" t="t" r="r" b="b"/>
            <a:pathLst>
              <a:path w="5619750" h="2400300">
                <a:moveTo>
                  <a:pt x="38100" y="0"/>
                </a:moveTo>
                <a:lnTo>
                  <a:pt x="5505448" y="0"/>
                </a:lnTo>
                <a:cubicBezTo>
                  <a:pt x="5568533" y="0"/>
                  <a:pt x="5619750" y="51217"/>
                  <a:pt x="5619750" y="114302"/>
                </a:cubicBezTo>
                <a:lnTo>
                  <a:pt x="5619750" y="2285998"/>
                </a:lnTo>
                <a:cubicBezTo>
                  <a:pt x="5619750" y="2349083"/>
                  <a:pt x="5568533" y="2400300"/>
                  <a:pt x="5505448" y="2400300"/>
                </a:cubicBezTo>
                <a:lnTo>
                  <a:pt x="38100" y="2400300"/>
                </a:lnTo>
                <a:cubicBezTo>
                  <a:pt x="17072" y="2400300"/>
                  <a:pt x="0" y="2383228"/>
                  <a:pt x="0" y="2362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18" name="Shape 16"/>
          <p:cNvSpPr/>
          <p:nvPr/>
        </p:nvSpPr>
        <p:spPr>
          <a:xfrm>
            <a:off x="6191250" y="1409705"/>
            <a:ext cx="38100" cy="2400300"/>
          </a:xfrm>
          <a:custGeom>
            <a:avLst/>
            <a:gdLst/>
            <a:ahLst/>
            <a:cxnLst/>
            <a:rect l="l" t="t" r="r" b="b"/>
            <a:pathLst>
              <a:path w="38100" h="2400300">
                <a:moveTo>
                  <a:pt x="38100" y="0"/>
                </a:moveTo>
                <a:lnTo>
                  <a:pt x="38100" y="0"/>
                </a:lnTo>
                <a:lnTo>
                  <a:pt x="38100" y="2400300"/>
                </a:lnTo>
                <a:lnTo>
                  <a:pt x="38100" y="2400300"/>
                </a:lnTo>
                <a:cubicBezTo>
                  <a:pt x="17072" y="2400300"/>
                  <a:pt x="0" y="2383228"/>
                  <a:pt x="0" y="2362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9" name="Shape 17"/>
          <p:cNvSpPr/>
          <p:nvPr/>
        </p:nvSpPr>
        <p:spPr>
          <a:xfrm>
            <a:off x="6362700" y="156210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496050" y="169545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1" name="Text 19"/>
          <p:cNvSpPr/>
          <p:nvPr/>
        </p:nvSpPr>
        <p:spPr>
          <a:xfrm>
            <a:off x="6972300" y="1562105"/>
            <a:ext cx="19240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Gradient Boosting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362700" y="2133605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Sequential ensemble with </a:t>
            </a:r>
            <a:r>
              <a:rPr lang="en-US" sz="1200" dirty="0">
                <a:solidFill>
                  <a:srgbClr val="3FB9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 estimators</a:t>
            </a:r>
            <a:r>
              <a:rPr lang="en-US" sz="1200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corrects previous errors. Excellent for imbalanced datasets.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390084" y="278130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4" name="Text 22"/>
          <p:cNvSpPr/>
          <p:nvPr/>
        </p:nvSpPr>
        <p:spPr>
          <a:xfrm>
            <a:off x="6605588" y="2743205"/>
            <a:ext cx="2743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Strengths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605588" y="2971805"/>
            <a:ext cx="2733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Handles imbalanced data, sequential learning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90084" y="327660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7" name="Text 25"/>
          <p:cNvSpPr/>
          <p:nvPr/>
        </p:nvSpPr>
        <p:spPr>
          <a:xfrm>
            <a:off x="6605588" y="3238505"/>
            <a:ext cx="1533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605588" y="3467105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94-96% on validation set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00050" y="3962405"/>
            <a:ext cx="5619750" cy="2400300"/>
          </a:xfrm>
          <a:custGeom>
            <a:avLst/>
            <a:gdLst/>
            <a:ahLst/>
            <a:cxnLst/>
            <a:rect l="l" t="t" r="r" b="b"/>
            <a:pathLst>
              <a:path w="5619750" h="2400300">
                <a:moveTo>
                  <a:pt x="38100" y="0"/>
                </a:moveTo>
                <a:lnTo>
                  <a:pt x="5505448" y="0"/>
                </a:lnTo>
                <a:cubicBezTo>
                  <a:pt x="5568533" y="0"/>
                  <a:pt x="5619750" y="51217"/>
                  <a:pt x="5619750" y="114302"/>
                </a:cubicBezTo>
                <a:lnTo>
                  <a:pt x="5619750" y="2285998"/>
                </a:lnTo>
                <a:cubicBezTo>
                  <a:pt x="5619750" y="2349083"/>
                  <a:pt x="5568533" y="2400300"/>
                  <a:pt x="5505448" y="2400300"/>
                </a:cubicBezTo>
                <a:lnTo>
                  <a:pt x="38100" y="2400300"/>
                </a:lnTo>
                <a:cubicBezTo>
                  <a:pt x="17072" y="2400300"/>
                  <a:pt x="0" y="2383228"/>
                  <a:pt x="0" y="2362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30" name="Shape 28"/>
          <p:cNvSpPr/>
          <p:nvPr/>
        </p:nvSpPr>
        <p:spPr>
          <a:xfrm>
            <a:off x="400050" y="3962405"/>
            <a:ext cx="38100" cy="2400300"/>
          </a:xfrm>
          <a:custGeom>
            <a:avLst/>
            <a:gdLst/>
            <a:ahLst/>
            <a:cxnLst/>
            <a:rect l="l" t="t" r="r" b="b"/>
            <a:pathLst>
              <a:path w="38100" h="2400300">
                <a:moveTo>
                  <a:pt x="38100" y="0"/>
                </a:moveTo>
                <a:lnTo>
                  <a:pt x="38100" y="0"/>
                </a:lnTo>
                <a:lnTo>
                  <a:pt x="38100" y="2400300"/>
                </a:lnTo>
                <a:lnTo>
                  <a:pt x="38100" y="2400300"/>
                </a:lnTo>
                <a:cubicBezTo>
                  <a:pt x="17072" y="2400300"/>
                  <a:pt x="0" y="2383228"/>
                  <a:pt x="0" y="2362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1" name="Shape 29"/>
          <p:cNvSpPr/>
          <p:nvPr/>
        </p:nvSpPr>
        <p:spPr>
          <a:xfrm>
            <a:off x="571500" y="411480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704850" y="424815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3" name="Text 31"/>
          <p:cNvSpPr/>
          <p:nvPr/>
        </p:nvSpPr>
        <p:spPr>
          <a:xfrm>
            <a:off x="1181100" y="4114805"/>
            <a:ext cx="16859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Neural Network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71500" y="4686305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Deep learning model using </a:t>
            </a:r>
            <a:r>
              <a:rPr lang="en-US" sz="1200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TensorFlow/Keras</a:t>
            </a:r>
            <a:r>
              <a:rPr lang="en-US" sz="1200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automatic feature learning. Excels at subtle, non-linear patterns.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98884" y="533400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6" name="Text 34"/>
          <p:cNvSpPr/>
          <p:nvPr/>
        </p:nvSpPr>
        <p:spPr>
          <a:xfrm>
            <a:off x="814388" y="5295905"/>
            <a:ext cx="2514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Strengths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14388" y="5524505"/>
            <a:ext cx="2505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learning, subtle pattern detection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98884" y="582930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9" name="Text 37"/>
          <p:cNvSpPr/>
          <p:nvPr/>
        </p:nvSpPr>
        <p:spPr>
          <a:xfrm>
            <a:off x="814388" y="5791205"/>
            <a:ext cx="1819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Architecture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14388" y="6019805"/>
            <a:ext cx="180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hidden layers (128→64→32)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191250" y="3962405"/>
            <a:ext cx="5619750" cy="2400300"/>
          </a:xfrm>
          <a:custGeom>
            <a:avLst/>
            <a:gdLst/>
            <a:ahLst/>
            <a:cxnLst/>
            <a:rect l="l" t="t" r="r" b="b"/>
            <a:pathLst>
              <a:path w="5619750" h="2400300">
                <a:moveTo>
                  <a:pt x="38100" y="0"/>
                </a:moveTo>
                <a:lnTo>
                  <a:pt x="5505448" y="0"/>
                </a:lnTo>
                <a:cubicBezTo>
                  <a:pt x="5568533" y="0"/>
                  <a:pt x="5619750" y="51217"/>
                  <a:pt x="5619750" y="114302"/>
                </a:cubicBezTo>
                <a:lnTo>
                  <a:pt x="5619750" y="2285998"/>
                </a:lnTo>
                <a:cubicBezTo>
                  <a:pt x="5619750" y="2349083"/>
                  <a:pt x="5568533" y="2400300"/>
                  <a:pt x="5505448" y="2400300"/>
                </a:cubicBezTo>
                <a:lnTo>
                  <a:pt x="38100" y="2400300"/>
                </a:lnTo>
                <a:cubicBezTo>
                  <a:pt x="17072" y="2400300"/>
                  <a:pt x="0" y="2383228"/>
                  <a:pt x="0" y="2362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42" name="Shape 40"/>
          <p:cNvSpPr/>
          <p:nvPr/>
        </p:nvSpPr>
        <p:spPr>
          <a:xfrm>
            <a:off x="6191250" y="3962405"/>
            <a:ext cx="38100" cy="2400300"/>
          </a:xfrm>
          <a:custGeom>
            <a:avLst/>
            <a:gdLst/>
            <a:ahLst/>
            <a:cxnLst/>
            <a:rect l="l" t="t" r="r" b="b"/>
            <a:pathLst>
              <a:path w="38100" h="2400300">
                <a:moveTo>
                  <a:pt x="38100" y="0"/>
                </a:moveTo>
                <a:lnTo>
                  <a:pt x="38100" y="0"/>
                </a:lnTo>
                <a:lnTo>
                  <a:pt x="38100" y="2400300"/>
                </a:lnTo>
                <a:lnTo>
                  <a:pt x="38100" y="2400300"/>
                </a:lnTo>
                <a:cubicBezTo>
                  <a:pt x="17072" y="2400300"/>
                  <a:pt x="0" y="2383228"/>
                  <a:pt x="0" y="2362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43" name="Shape 41"/>
          <p:cNvSpPr/>
          <p:nvPr/>
        </p:nvSpPr>
        <p:spPr>
          <a:xfrm>
            <a:off x="6362700" y="411480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6496050" y="424815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100719" y="0"/>
                  <a:pt x="105742" y="3014"/>
                  <a:pt x="108347" y="7813"/>
                </a:cubicBezTo>
                <a:lnTo>
                  <a:pt x="188714" y="156642"/>
                </a:lnTo>
                <a:cubicBezTo>
                  <a:pt x="191207" y="161255"/>
                  <a:pt x="191095" y="166836"/>
                  <a:pt x="188416" y="171338"/>
                </a:cubicBezTo>
                <a:cubicBezTo>
                  <a:pt x="185737" y="175840"/>
                  <a:pt x="180863" y="178594"/>
                  <a:pt x="175617" y="178594"/>
                </a:cubicBezTo>
                <a:lnTo>
                  <a:pt x="14883" y="178594"/>
                </a:lnTo>
                <a:cubicBezTo>
                  <a:pt x="9637" y="178594"/>
                  <a:pt x="4800" y="175840"/>
                  <a:pt x="2084" y="171338"/>
                </a:cubicBezTo>
                <a:cubicBezTo>
                  <a:pt x="-633" y="166836"/>
                  <a:pt x="-707" y="161255"/>
                  <a:pt x="1786" y="156642"/>
                </a:cubicBezTo>
                <a:lnTo>
                  <a:pt x="82153" y="7813"/>
                </a:lnTo>
                <a:cubicBezTo>
                  <a:pt x="84758" y="3014"/>
                  <a:pt x="89781" y="0"/>
                  <a:pt x="95250" y="0"/>
                </a:cubicBezTo>
                <a:close/>
                <a:moveTo>
                  <a:pt x="95250" y="62508"/>
                </a:moveTo>
                <a:cubicBezTo>
                  <a:pt x="90301" y="62508"/>
                  <a:pt x="86320" y="66489"/>
                  <a:pt x="86320" y="71438"/>
                </a:cubicBezTo>
                <a:lnTo>
                  <a:pt x="86320" y="113109"/>
                </a:lnTo>
                <a:cubicBezTo>
                  <a:pt x="86320" y="118058"/>
                  <a:pt x="90301" y="122039"/>
                  <a:pt x="95250" y="122039"/>
                </a:cubicBezTo>
                <a:cubicBezTo>
                  <a:pt x="100199" y="122039"/>
                  <a:pt x="104180" y="118058"/>
                  <a:pt x="104180" y="113109"/>
                </a:cubicBezTo>
                <a:lnTo>
                  <a:pt x="104180" y="71438"/>
                </a:lnTo>
                <a:cubicBezTo>
                  <a:pt x="104180" y="66489"/>
                  <a:pt x="100199" y="62508"/>
                  <a:pt x="95250" y="62508"/>
                </a:cubicBezTo>
                <a:close/>
                <a:moveTo>
                  <a:pt x="105184" y="142875"/>
                </a:moveTo>
                <a:cubicBezTo>
                  <a:pt x="105410" y="139188"/>
                  <a:pt x="103571" y="135679"/>
                  <a:pt x="100410" y="133767"/>
                </a:cubicBezTo>
                <a:cubicBezTo>
                  <a:pt x="97249" y="131855"/>
                  <a:pt x="93288" y="131855"/>
                  <a:pt x="90127" y="133767"/>
                </a:cubicBezTo>
                <a:cubicBezTo>
                  <a:pt x="86966" y="135679"/>
                  <a:pt x="85127" y="139188"/>
                  <a:pt x="85353" y="142875"/>
                </a:cubicBezTo>
                <a:cubicBezTo>
                  <a:pt x="85127" y="146562"/>
                  <a:pt x="86966" y="150071"/>
                  <a:pt x="90127" y="151983"/>
                </a:cubicBezTo>
                <a:cubicBezTo>
                  <a:pt x="93288" y="153895"/>
                  <a:pt x="97249" y="153895"/>
                  <a:pt x="100410" y="151983"/>
                </a:cubicBezTo>
                <a:cubicBezTo>
                  <a:pt x="103571" y="150071"/>
                  <a:pt x="105410" y="146562"/>
                  <a:pt x="105184" y="142875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45" name="Text 43"/>
          <p:cNvSpPr/>
          <p:nvPr/>
        </p:nvSpPr>
        <p:spPr>
          <a:xfrm>
            <a:off x="6972300" y="4114805"/>
            <a:ext cx="1914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Heuristic Fallback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362700" y="4686305"/>
            <a:ext cx="53721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3FB9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Rule-based system</a:t>
            </a:r>
            <a:r>
              <a:rPr lang="en-US" sz="1200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 edge cases and low-confidence predictions. Ensures coverage for novel threats.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6390084" y="533400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48" name="Text 46"/>
          <p:cNvSpPr/>
          <p:nvPr/>
        </p:nvSpPr>
        <p:spPr>
          <a:xfrm>
            <a:off x="6605588" y="5295905"/>
            <a:ext cx="2143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Strengths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605588" y="5524505"/>
            <a:ext cx="2133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Interpretable, explainable decisions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90084" y="5829305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51" name="Text 49"/>
          <p:cNvSpPr/>
          <p:nvPr/>
        </p:nvSpPr>
        <p:spPr>
          <a:xfrm>
            <a:off x="6605588" y="5791205"/>
            <a:ext cx="16478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Coverage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605588" y="6019805"/>
            <a:ext cx="1638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Handles 5-10% edge cases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3135" y="353135"/>
            <a:ext cx="2092327" cy="353135"/>
          </a:xfrm>
          <a:custGeom>
            <a:avLst/>
            <a:gdLst/>
            <a:ahLst/>
            <a:cxnLst/>
            <a:rect l="l" t="t" r="r" b="b"/>
            <a:pathLst>
              <a:path w="2092327" h="353135">
                <a:moveTo>
                  <a:pt x="70627" y="0"/>
                </a:moveTo>
                <a:lnTo>
                  <a:pt x="2021700" y="0"/>
                </a:lnTo>
                <a:cubicBezTo>
                  <a:pt x="2060706" y="0"/>
                  <a:pt x="2092327" y="31621"/>
                  <a:pt x="2092327" y="70627"/>
                </a:cubicBezTo>
                <a:lnTo>
                  <a:pt x="2092327" y="282508"/>
                </a:lnTo>
                <a:cubicBezTo>
                  <a:pt x="2092327" y="321515"/>
                  <a:pt x="2060706" y="353135"/>
                  <a:pt x="2021700" y="353135"/>
                </a:cubicBezTo>
                <a:lnTo>
                  <a:pt x="70627" y="353135"/>
                </a:lnTo>
                <a:cubicBezTo>
                  <a:pt x="31647" y="353135"/>
                  <a:pt x="0" y="321488"/>
                  <a:pt x="0" y="282508"/>
                </a:cubicBezTo>
                <a:lnTo>
                  <a:pt x="0" y="70627"/>
                </a:lnTo>
                <a:cubicBezTo>
                  <a:pt x="0" y="31621"/>
                  <a:pt x="31621" y="0"/>
                  <a:pt x="70627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94390" y="430823"/>
            <a:ext cx="1877246" cy="1906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kern="0" spc="56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CLASSIFICATION OUTPUT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3135" y="812211"/>
            <a:ext cx="11644640" cy="35313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03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Output &amp; Confidence Scoring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0792" y="1341915"/>
            <a:ext cx="5623681" cy="5517741"/>
          </a:xfrm>
          <a:custGeom>
            <a:avLst/>
            <a:gdLst/>
            <a:ahLst/>
            <a:cxnLst/>
            <a:rect l="l" t="t" r="r" b="b"/>
            <a:pathLst>
              <a:path w="5623681" h="5517741">
                <a:moveTo>
                  <a:pt x="35314" y="0"/>
                </a:moveTo>
                <a:lnTo>
                  <a:pt x="5517741" y="0"/>
                </a:lnTo>
                <a:cubicBezTo>
                  <a:pt x="5576211" y="0"/>
                  <a:pt x="5623681" y="47470"/>
                  <a:pt x="5623681" y="105941"/>
                </a:cubicBezTo>
                <a:lnTo>
                  <a:pt x="5623681" y="5411800"/>
                </a:lnTo>
                <a:cubicBezTo>
                  <a:pt x="5623681" y="5470270"/>
                  <a:pt x="5576211" y="5517741"/>
                  <a:pt x="5517741" y="5517741"/>
                </a:cubicBezTo>
                <a:lnTo>
                  <a:pt x="35314" y="5517741"/>
                </a:lnTo>
                <a:cubicBezTo>
                  <a:pt x="15810" y="5517741"/>
                  <a:pt x="0" y="5501930"/>
                  <a:pt x="0" y="5482427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" name="Shape 4"/>
          <p:cNvSpPr/>
          <p:nvPr/>
        </p:nvSpPr>
        <p:spPr>
          <a:xfrm>
            <a:off x="370792" y="1341915"/>
            <a:ext cx="35314" cy="5517741"/>
          </a:xfrm>
          <a:custGeom>
            <a:avLst/>
            <a:gdLst/>
            <a:ahLst/>
            <a:cxnLst/>
            <a:rect l="l" t="t" r="r" b="b"/>
            <a:pathLst>
              <a:path w="35314" h="5517741">
                <a:moveTo>
                  <a:pt x="35314" y="0"/>
                </a:moveTo>
                <a:lnTo>
                  <a:pt x="35314" y="0"/>
                </a:lnTo>
                <a:lnTo>
                  <a:pt x="35314" y="5517741"/>
                </a:lnTo>
                <a:lnTo>
                  <a:pt x="35314" y="5517741"/>
                </a:lnTo>
                <a:cubicBezTo>
                  <a:pt x="15810" y="5517741"/>
                  <a:pt x="0" y="5501930"/>
                  <a:pt x="0" y="5482427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" name="Shape 5"/>
          <p:cNvSpPr/>
          <p:nvPr/>
        </p:nvSpPr>
        <p:spPr>
          <a:xfrm>
            <a:off x="565017" y="1518482"/>
            <a:ext cx="423762" cy="423762"/>
          </a:xfrm>
          <a:custGeom>
            <a:avLst/>
            <a:gdLst/>
            <a:ahLst/>
            <a:cxnLst/>
            <a:rect l="l" t="t" r="r" b="b"/>
            <a:pathLst>
              <a:path w="423762" h="423762">
                <a:moveTo>
                  <a:pt x="70628" y="0"/>
                </a:moveTo>
                <a:lnTo>
                  <a:pt x="353134" y="0"/>
                </a:lnTo>
                <a:cubicBezTo>
                  <a:pt x="392141" y="0"/>
                  <a:pt x="423762" y="31621"/>
                  <a:pt x="423762" y="70628"/>
                </a:cubicBezTo>
                <a:lnTo>
                  <a:pt x="423762" y="353134"/>
                </a:lnTo>
                <a:cubicBezTo>
                  <a:pt x="423762" y="392141"/>
                  <a:pt x="392141" y="423762"/>
                  <a:pt x="353134" y="423762"/>
                </a:cubicBezTo>
                <a:lnTo>
                  <a:pt x="70628" y="423762"/>
                </a:lnTo>
                <a:cubicBezTo>
                  <a:pt x="31621" y="423762"/>
                  <a:pt x="0" y="392141"/>
                  <a:pt x="0" y="353134"/>
                </a:cubicBezTo>
                <a:lnTo>
                  <a:pt x="0" y="70628"/>
                </a:lnTo>
                <a:cubicBezTo>
                  <a:pt x="0" y="31621"/>
                  <a:pt x="31621" y="0"/>
                  <a:pt x="70628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77579" y="1642080"/>
            <a:ext cx="198639" cy="176568"/>
          </a:xfrm>
          <a:custGeom>
            <a:avLst/>
            <a:gdLst/>
            <a:ahLst/>
            <a:cxnLst/>
            <a:rect l="l" t="t" r="r" b="b"/>
            <a:pathLst>
              <a:path w="198639" h="176568">
                <a:moveTo>
                  <a:pt x="138357" y="13484"/>
                </a:moveTo>
                <a:lnTo>
                  <a:pt x="189465" y="65316"/>
                </a:lnTo>
                <a:cubicBezTo>
                  <a:pt x="199018" y="75007"/>
                  <a:pt x="199018" y="90525"/>
                  <a:pt x="189465" y="100216"/>
                </a:cubicBezTo>
                <a:lnTo>
                  <a:pt x="135530" y="154807"/>
                </a:lnTo>
                <a:cubicBezTo>
                  <a:pt x="132322" y="158049"/>
                  <a:pt x="127080" y="158083"/>
                  <a:pt x="123839" y="154876"/>
                </a:cubicBezTo>
                <a:cubicBezTo>
                  <a:pt x="120597" y="151669"/>
                  <a:pt x="120563" y="146427"/>
                  <a:pt x="123770" y="143185"/>
                </a:cubicBezTo>
                <a:lnTo>
                  <a:pt x="177706" y="88560"/>
                </a:lnTo>
                <a:cubicBezTo>
                  <a:pt x="180878" y="85353"/>
                  <a:pt x="180878" y="80145"/>
                  <a:pt x="177706" y="76938"/>
                </a:cubicBezTo>
                <a:lnTo>
                  <a:pt x="126563" y="25140"/>
                </a:lnTo>
                <a:cubicBezTo>
                  <a:pt x="123356" y="21899"/>
                  <a:pt x="123390" y="16657"/>
                  <a:pt x="126632" y="13449"/>
                </a:cubicBezTo>
                <a:cubicBezTo>
                  <a:pt x="129874" y="10242"/>
                  <a:pt x="135116" y="10277"/>
                  <a:pt x="138323" y="13518"/>
                </a:cubicBezTo>
                <a:close/>
                <a:moveTo>
                  <a:pt x="11070" y="79145"/>
                </a:moveTo>
                <a:lnTo>
                  <a:pt x="11070" y="33106"/>
                </a:lnTo>
                <a:cubicBezTo>
                  <a:pt x="11070" y="20933"/>
                  <a:pt x="20967" y="11035"/>
                  <a:pt x="33141" y="11035"/>
                </a:cubicBezTo>
                <a:lnTo>
                  <a:pt x="79180" y="11035"/>
                </a:lnTo>
                <a:cubicBezTo>
                  <a:pt x="85042" y="11035"/>
                  <a:pt x="90663" y="13346"/>
                  <a:pt x="94802" y="17484"/>
                </a:cubicBezTo>
                <a:lnTo>
                  <a:pt x="144461" y="67144"/>
                </a:lnTo>
                <a:cubicBezTo>
                  <a:pt x="153083" y="75765"/>
                  <a:pt x="153083" y="89732"/>
                  <a:pt x="144461" y="98354"/>
                </a:cubicBezTo>
                <a:lnTo>
                  <a:pt x="98423" y="144392"/>
                </a:lnTo>
                <a:cubicBezTo>
                  <a:pt x="89801" y="153014"/>
                  <a:pt x="75834" y="153014"/>
                  <a:pt x="67213" y="144392"/>
                </a:cubicBezTo>
                <a:lnTo>
                  <a:pt x="17553" y="94733"/>
                </a:lnTo>
                <a:cubicBezTo>
                  <a:pt x="13415" y="90594"/>
                  <a:pt x="11104" y="84973"/>
                  <a:pt x="11104" y="79111"/>
                </a:cubicBezTo>
                <a:close/>
                <a:moveTo>
                  <a:pt x="60730" y="49660"/>
                </a:moveTo>
                <a:cubicBezTo>
                  <a:pt x="60730" y="43569"/>
                  <a:pt x="55785" y="38624"/>
                  <a:pt x="49694" y="38624"/>
                </a:cubicBezTo>
                <a:cubicBezTo>
                  <a:pt x="43604" y="38624"/>
                  <a:pt x="38659" y="43569"/>
                  <a:pt x="38659" y="49660"/>
                </a:cubicBezTo>
                <a:cubicBezTo>
                  <a:pt x="38659" y="55750"/>
                  <a:pt x="43604" y="60695"/>
                  <a:pt x="49694" y="60695"/>
                </a:cubicBezTo>
                <a:cubicBezTo>
                  <a:pt x="55785" y="60695"/>
                  <a:pt x="60730" y="55750"/>
                  <a:pt x="60730" y="4966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9" name="Text 7"/>
          <p:cNvSpPr/>
          <p:nvPr/>
        </p:nvSpPr>
        <p:spPr>
          <a:xfrm>
            <a:off x="1130033" y="1518482"/>
            <a:ext cx="1995215" cy="2825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68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Three-Class System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65017" y="2083499"/>
            <a:ext cx="5323516" cy="4590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output provides </a:t>
            </a:r>
            <a:r>
              <a:rPr lang="en-US" sz="1112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nuanced classification</a:t>
            </a:r>
            <a:r>
              <a:rPr lang="en-US" sz="111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beyond binary labels, enabling appropriate response strategies.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82673" y="2683829"/>
            <a:ext cx="5235232" cy="988779"/>
          </a:xfrm>
          <a:custGeom>
            <a:avLst/>
            <a:gdLst/>
            <a:ahLst/>
            <a:cxnLst/>
            <a:rect l="l" t="t" r="r" b="b"/>
            <a:pathLst>
              <a:path w="5235232" h="988779">
                <a:moveTo>
                  <a:pt x="35314" y="0"/>
                </a:moveTo>
                <a:lnTo>
                  <a:pt x="5164604" y="0"/>
                </a:lnTo>
                <a:cubicBezTo>
                  <a:pt x="5203611" y="0"/>
                  <a:pt x="5235232" y="31621"/>
                  <a:pt x="5235232" y="70628"/>
                </a:cubicBezTo>
                <a:lnTo>
                  <a:pt x="5235232" y="918151"/>
                </a:lnTo>
                <a:cubicBezTo>
                  <a:pt x="5235232" y="957158"/>
                  <a:pt x="5203611" y="988779"/>
                  <a:pt x="5164604" y="988779"/>
                </a:cubicBezTo>
                <a:lnTo>
                  <a:pt x="35314" y="988779"/>
                </a:lnTo>
                <a:cubicBezTo>
                  <a:pt x="15810" y="988779"/>
                  <a:pt x="0" y="972969"/>
                  <a:pt x="0" y="953466"/>
                </a:cubicBezTo>
                <a:lnTo>
                  <a:pt x="0" y="35314"/>
                </a:lnTo>
                <a:cubicBezTo>
                  <a:pt x="0" y="15823"/>
                  <a:pt x="15823" y="0"/>
                  <a:pt x="35314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12" name="Shape 10"/>
          <p:cNvSpPr/>
          <p:nvPr/>
        </p:nvSpPr>
        <p:spPr>
          <a:xfrm>
            <a:off x="582673" y="2683829"/>
            <a:ext cx="35314" cy="988779"/>
          </a:xfrm>
          <a:custGeom>
            <a:avLst/>
            <a:gdLst/>
            <a:ahLst/>
            <a:cxnLst/>
            <a:rect l="l" t="t" r="r" b="b"/>
            <a:pathLst>
              <a:path w="35314" h="988779">
                <a:moveTo>
                  <a:pt x="35314" y="0"/>
                </a:moveTo>
                <a:lnTo>
                  <a:pt x="35314" y="0"/>
                </a:lnTo>
                <a:lnTo>
                  <a:pt x="35314" y="988779"/>
                </a:lnTo>
                <a:lnTo>
                  <a:pt x="35314" y="988779"/>
                </a:lnTo>
                <a:cubicBezTo>
                  <a:pt x="15810" y="988779"/>
                  <a:pt x="0" y="972969"/>
                  <a:pt x="0" y="953466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C9D1D9"/>
          </a:solidFill>
          <a:ln/>
        </p:spPr>
      </p:sp>
      <p:sp>
        <p:nvSpPr>
          <p:cNvPr id="13" name="Shape 11"/>
          <p:cNvSpPr/>
          <p:nvPr/>
        </p:nvSpPr>
        <p:spPr>
          <a:xfrm>
            <a:off x="763655" y="2869225"/>
            <a:ext cx="158911" cy="158911"/>
          </a:xfrm>
          <a:custGeom>
            <a:avLst/>
            <a:gdLst/>
            <a:ahLst/>
            <a:cxnLst/>
            <a:rect l="l" t="t" r="r" b="b"/>
            <a:pathLst>
              <a:path w="158911" h="158911">
                <a:moveTo>
                  <a:pt x="79455" y="158911"/>
                </a:moveTo>
                <a:cubicBezTo>
                  <a:pt x="123308" y="158911"/>
                  <a:pt x="158911" y="123308"/>
                  <a:pt x="158911" y="79455"/>
                </a:cubicBezTo>
                <a:cubicBezTo>
                  <a:pt x="158911" y="35603"/>
                  <a:pt x="123308" y="0"/>
                  <a:pt x="79455" y="0"/>
                </a:cubicBezTo>
                <a:cubicBezTo>
                  <a:pt x="35603" y="0"/>
                  <a:pt x="0" y="35603"/>
                  <a:pt x="0" y="79455"/>
                </a:cubicBezTo>
                <a:cubicBezTo>
                  <a:pt x="0" y="123308"/>
                  <a:pt x="35603" y="158911"/>
                  <a:pt x="79455" y="158911"/>
                </a:cubicBezTo>
                <a:close/>
                <a:moveTo>
                  <a:pt x="105651" y="66016"/>
                </a:moveTo>
                <a:lnTo>
                  <a:pt x="80821" y="105744"/>
                </a:lnTo>
                <a:cubicBezTo>
                  <a:pt x="79518" y="107824"/>
                  <a:pt x="77283" y="109127"/>
                  <a:pt x="74831" y="109251"/>
                </a:cubicBezTo>
                <a:cubicBezTo>
                  <a:pt x="72379" y="109375"/>
                  <a:pt x="70020" y="108258"/>
                  <a:pt x="68561" y="106272"/>
                </a:cubicBezTo>
                <a:lnTo>
                  <a:pt x="53663" y="86408"/>
                </a:lnTo>
                <a:cubicBezTo>
                  <a:pt x="51180" y="83118"/>
                  <a:pt x="51863" y="78462"/>
                  <a:pt x="55153" y="75979"/>
                </a:cubicBezTo>
                <a:cubicBezTo>
                  <a:pt x="58443" y="73496"/>
                  <a:pt x="63099" y="74179"/>
                  <a:pt x="65582" y="77469"/>
                </a:cubicBezTo>
                <a:lnTo>
                  <a:pt x="73962" y="88643"/>
                </a:lnTo>
                <a:lnTo>
                  <a:pt x="93019" y="58133"/>
                </a:lnTo>
                <a:cubicBezTo>
                  <a:pt x="95191" y="54657"/>
                  <a:pt x="99785" y="53570"/>
                  <a:pt x="103292" y="55774"/>
                </a:cubicBezTo>
                <a:cubicBezTo>
                  <a:pt x="106799" y="57978"/>
                  <a:pt x="107855" y="62540"/>
                  <a:pt x="105651" y="66047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4" name="Text 12"/>
          <p:cNvSpPr/>
          <p:nvPr/>
        </p:nvSpPr>
        <p:spPr>
          <a:xfrm>
            <a:off x="1010850" y="2825083"/>
            <a:ext cx="600330" cy="247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1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Benign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387853" y="2842740"/>
            <a:ext cx="353135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Safe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41584" y="3142905"/>
            <a:ext cx="4996866" cy="1765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3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File poses no threat. Routine scanning is sufficient.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41584" y="3390100"/>
            <a:ext cx="909324" cy="1412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4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Confidence Range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187008" y="3390100"/>
            <a:ext cx="538531" cy="1412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4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0.70 - 1.00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82673" y="3778437"/>
            <a:ext cx="5235232" cy="988779"/>
          </a:xfrm>
          <a:custGeom>
            <a:avLst/>
            <a:gdLst/>
            <a:ahLst/>
            <a:cxnLst/>
            <a:rect l="l" t="t" r="r" b="b"/>
            <a:pathLst>
              <a:path w="5235232" h="988779">
                <a:moveTo>
                  <a:pt x="35314" y="0"/>
                </a:moveTo>
                <a:lnTo>
                  <a:pt x="5164604" y="0"/>
                </a:lnTo>
                <a:cubicBezTo>
                  <a:pt x="5203611" y="0"/>
                  <a:pt x="5235232" y="31621"/>
                  <a:pt x="5235232" y="70628"/>
                </a:cubicBezTo>
                <a:lnTo>
                  <a:pt x="5235232" y="918151"/>
                </a:lnTo>
                <a:cubicBezTo>
                  <a:pt x="5235232" y="957158"/>
                  <a:pt x="5203611" y="988779"/>
                  <a:pt x="5164604" y="988779"/>
                </a:cubicBezTo>
                <a:lnTo>
                  <a:pt x="35314" y="988779"/>
                </a:lnTo>
                <a:cubicBezTo>
                  <a:pt x="15810" y="988779"/>
                  <a:pt x="0" y="972969"/>
                  <a:pt x="0" y="953466"/>
                </a:cubicBezTo>
                <a:lnTo>
                  <a:pt x="0" y="35314"/>
                </a:lnTo>
                <a:cubicBezTo>
                  <a:pt x="0" y="15823"/>
                  <a:pt x="15823" y="0"/>
                  <a:pt x="35314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20" name="Shape 18"/>
          <p:cNvSpPr/>
          <p:nvPr/>
        </p:nvSpPr>
        <p:spPr>
          <a:xfrm>
            <a:off x="582673" y="3778437"/>
            <a:ext cx="35314" cy="988779"/>
          </a:xfrm>
          <a:custGeom>
            <a:avLst/>
            <a:gdLst/>
            <a:ahLst/>
            <a:cxnLst/>
            <a:rect l="l" t="t" r="r" b="b"/>
            <a:pathLst>
              <a:path w="35314" h="988779">
                <a:moveTo>
                  <a:pt x="35314" y="0"/>
                </a:moveTo>
                <a:lnTo>
                  <a:pt x="35314" y="0"/>
                </a:lnTo>
                <a:lnTo>
                  <a:pt x="35314" y="988779"/>
                </a:lnTo>
                <a:lnTo>
                  <a:pt x="35314" y="988779"/>
                </a:lnTo>
                <a:cubicBezTo>
                  <a:pt x="15810" y="988779"/>
                  <a:pt x="0" y="972969"/>
                  <a:pt x="0" y="953466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1" name="Shape 19"/>
          <p:cNvSpPr/>
          <p:nvPr/>
        </p:nvSpPr>
        <p:spPr>
          <a:xfrm>
            <a:off x="763655" y="3963833"/>
            <a:ext cx="158911" cy="158911"/>
          </a:xfrm>
          <a:custGeom>
            <a:avLst/>
            <a:gdLst/>
            <a:ahLst/>
            <a:cxnLst/>
            <a:rect l="l" t="t" r="r" b="b"/>
            <a:pathLst>
              <a:path w="158911" h="158911">
                <a:moveTo>
                  <a:pt x="79455" y="0"/>
                </a:moveTo>
                <a:cubicBezTo>
                  <a:pt x="84018" y="0"/>
                  <a:pt x="88208" y="2514"/>
                  <a:pt x="90381" y="6518"/>
                </a:cubicBezTo>
                <a:lnTo>
                  <a:pt x="157421" y="130667"/>
                </a:lnTo>
                <a:cubicBezTo>
                  <a:pt x="159501" y="134516"/>
                  <a:pt x="159408" y="139171"/>
                  <a:pt x="157173" y="142927"/>
                </a:cubicBezTo>
                <a:cubicBezTo>
                  <a:pt x="154938" y="146682"/>
                  <a:pt x="150872" y="148979"/>
                  <a:pt x="146496" y="148979"/>
                </a:cubicBezTo>
                <a:lnTo>
                  <a:pt x="12415" y="148979"/>
                </a:lnTo>
                <a:cubicBezTo>
                  <a:pt x="8039" y="148979"/>
                  <a:pt x="4004" y="146682"/>
                  <a:pt x="1738" y="142927"/>
                </a:cubicBezTo>
                <a:cubicBezTo>
                  <a:pt x="-528" y="139171"/>
                  <a:pt x="-590" y="134516"/>
                  <a:pt x="1490" y="130667"/>
                </a:cubicBezTo>
                <a:lnTo>
                  <a:pt x="68530" y="6518"/>
                </a:lnTo>
                <a:cubicBezTo>
                  <a:pt x="70703" y="2514"/>
                  <a:pt x="74893" y="0"/>
                  <a:pt x="79455" y="0"/>
                </a:cubicBezTo>
                <a:close/>
                <a:moveTo>
                  <a:pt x="79455" y="52143"/>
                </a:moveTo>
                <a:cubicBezTo>
                  <a:pt x="75328" y="52143"/>
                  <a:pt x="72007" y="55464"/>
                  <a:pt x="72007" y="59592"/>
                </a:cubicBezTo>
                <a:lnTo>
                  <a:pt x="72007" y="94353"/>
                </a:lnTo>
                <a:cubicBezTo>
                  <a:pt x="72007" y="98481"/>
                  <a:pt x="75328" y="101802"/>
                  <a:pt x="79455" y="101802"/>
                </a:cubicBezTo>
                <a:cubicBezTo>
                  <a:pt x="83583" y="101802"/>
                  <a:pt x="86904" y="98481"/>
                  <a:pt x="86904" y="94353"/>
                </a:cubicBezTo>
                <a:lnTo>
                  <a:pt x="86904" y="59592"/>
                </a:lnTo>
                <a:cubicBezTo>
                  <a:pt x="86904" y="55464"/>
                  <a:pt x="83583" y="52143"/>
                  <a:pt x="79455" y="52143"/>
                </a:cubicBezTo>
                <a:close/>
                <a:moveTo>
                  <a:pt x="87742" y="119183"/>
                </a:moveTo>
                <a:cubicBezTo>
                  <a:pt x="87931" y="116107"/>
                  <a:pt x="86397" y="113181"/>
                  <a:pt x="83760" y="111586"/>
                </a:cubicBezTo>
                <a:cubicBezTo>
                  <a:pt x="81123" y="109991"/>
                  <a:pt x="77819" y="109991"/>
                  <a:pt x="75182" y="111586"/>
                </a:cubicBezTo>
                <a:cubicBezTo>
                  <a:pt x="72545" y="113181"/>
                  <a:pt x="71011" y="116107"/>
                  <a:pt x="71200" y="119183"/>
                </a:cubicBezTo>
                <a:cubicBezTo>
                  <a:pt x="71011" y="122259"/>
                  <a:pt x="72545" y="125186"/>
                  <a:pt x="75182" y="126781"/>
                </a:cubicBezTo>
                <a:cubicBezTo>
                  <a:pt x="77819" y="128376"/>
                  <a:pt x="81123" y="128376"/>
                  <a:pt x="83760" y="126781"/>
                </a:cubicBezTo>
                <a:cubicBezTo>
                  <a:pt x="86397" y="125186"/>
                  <a:pt x="87931" y="122259"/>
                  <a:pt x="87742" y="119183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2" name="Text 20"/>
          <p:cNvSpPr/>
          <p:nvPr/>
        </p:nvSpPr>
        <p:spPr>
          <a:xfrm>
            <a:off x="1010850" y="3919691"/>
            <a:ext cx="865182" cy="247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1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Suspicious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4938268" y="3937348"/>
            <a:ext cx="803383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Investigate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41584" y="4237513"/>
            <a:ext cx="4996866" cy="1765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3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Exhibits unusual features requiring deeper analysis.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41584" y="4484708"/>
            <a:ext cx="909324" cy="1412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4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Confidence Range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168799" y="4484708"/>
            <a:ext cx="556188" cy="1412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4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0.50 - 0.80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82673" y="4873044"/>
            <a:ext cx="5235232" cy="988779"/>
          </a:xfrm>
          <a:custGeom>
            <a:avLst/>
            <a:gdLst/>
            <a:ahLst/>
            <a:cxnLst/>
            <a:rect l="l" t="t" r="r" b="b"/>
            <a:pathLst>
              <a:path w="5235232" h="988779">
                <a:moveTo>
                  <a:pt x="35314" y="0"/>
                </a:moveTo>
                <a:lnTo>
                  <a:pt x="5164604" y="0"/>
                </a:lnTo>
                <a:cubicBezTo>
                  <a:pt x="5203611" y="0"/>
                  <a:pt x="5235232" y="31621"/>
                  <a:pt x="5235232" y="70628"/>
                </a:cubicBezTo>
                <a:lnTo>
                  <a:pt x="5235232" y="918151"/>
                </a:lnTo>
                <a:cubicBezTo>
                  <a:pt x="5235232" y="957158"/>
                  <a:pt x="5203611" y="988779"/>
                  <a:pt x="5164604" y="988779"/>
                </a:cubicBezTo>
                <a:lnTo>
                  <a:pt x="35314" y="988779"/>
                </a:lnTo>
                <a:cubicBezTo>
                  <a:pt x="15810" y="988779"/>
                  <a:pt x="0" y="972969"/>
                  <a:pt x="0" y="953466"/>
                </a:cubicBezTo>
                <a:lnTo>
                  <a:pt x="0" y="35314"/>
                </a:lnTo>
                <a:cubicBezTo>
                  <a:pt x="0" y="15823"/>
                  <a:pt x="15823" y="0"/>
                  <a:pt x="35314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28" name="Shape 26"/>
          <p:cNvSpPr/>
          <p:nvPr/>
        </p:nvSpPr>
        <p:spPr>
          <a:xfrm>
            <a:off x="582673" y="4873044"/>
            <a:ext cx="35314" cy="988779"/>
          </a:xfrm>
          <a:custGeom>
            <a:avLst/>
            <a:gdLst/>
            <a:ahLst/>
            <a:cxnLst/>
            <a:rect l="l" t="t" r="r" b="b"/>
            <a:pathLst>
              <a:path w="35314" h="988779">
                <a:moveTo>
                  <a:pt x="35314" y="0"/>
                </a:moveTo>
                <a:lnTo>
                  <a:pt x="35314" y="0"/>
                </a:lnTo>
                <a:lnTo>
                  <a:pt x="35314" y="988779"/>
                </a:lnTo>
                <a:lnTo>
                  <a:pt x="35314" y="988779"/>
                </a:lnTo>
                <a:cubicBezTo>
                  <a:pt x="15810" y="988779"/>
                  <a:pt x="0" y="972969"/>
                  <a:pt x="0" y="953466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9" name="Shape 27"/>
          <p:cNvSpPr/>
          <p:nvPr/>
        </p:nvSpPr>
        <p:spPr>
          <a:xfrm>
            <a:off x="773587" y="5058441"/>
            <a:ext cx="139047" cy="158911"/>
          </a:xfrm>
          <a:custGeom>
            <a:avLst/>
            <a:gdLst/>
            <a:ahLst/>
            <a:cxnLst/>
            <a:rect l="l" t="t" r="r" b="b"/>
            <a:pathLst>
              <a:path w="139047" h="158911">
                <a:moveTo>
                  <a:pt x="119183" y="44694"/>
                </a:moveTo>
                <a:cubicBezTo>
                  <a:pt x="119183" y="20019"/>
                  <a:pt x="96960" y="0"/>
                  <a:pt x="69524" y="0"/>
                </a:cubicBezTo>
                <a:cubicBezTo>
                  <a:pt x="42087" y="0"/>
                  <a:pt x="19864" y="20019"/>
                  <a:pt x="19864" y="44694"/>
                </a:cubicBezTo>
                <a:cubicBezTo>
                  <a:pt x="19864" y="59312"/>
                  <a:pt x="27654" y="72286"/>
                  <a:pt x="39728" y="80449"/>
                </a:cubicBezTo>
                <a:lnTo>
                  <a:pt x="39728" y="89387"/>
                </a:lnTo>
                <a:cubicBezTo>
                  <a:pt x="39728" y="94881"/>
                  <a:pt x="44166" y="99319"/>
                  <a:pt x="49660" y="99319"/>
                </a:cubicBezTo>
                <a:lnTo>
                  <a:pt x="89387" y="99319"/>
                </a:lnTo>
                <a:cubicBezTo>
                  <a:pt x="94881" y="99319"/>
                  <a:pt x="99319" y="94881"/>
                  <a:pt x="99319" y="89387"/>
                </a:cubicBezTo>
                <a:lnTo>
                  <a:pt x="99319" y="80449"/>
                </a:lnTo>
                <a:cubicBezTo>
                  <a:pt x="111393" y="72286"/>
                  <a:pt x="119183" y="59312"/>
                  <a:pt x="119183" y="44694"/>
                </a:cubicBezTo>
                <a:close/>
                <a:moveTo>
                  <a:pt x="49660" y="39728"/>
                </a:moveTo>
                <a:cubicBezTo>
                  <a:pt x="55141" y="39728"/>
                  <a:pt x="59592" y="44178"/>
                  <a:pt x="59592" y="49660"/>
                </a:cubicBezTo>
                <a:cubicBezTo>
                  <a:pt x="59592" y="55141"/>
                  <a:pt x="55141" y="59592"/>
                  <a:pt x="49660" y="59592"/>
                </a:cubicBezTo>
                <a:cubicBezTo>
                  <a:pt x="44178" y="59592"/>
                  <a:pt x="39728" y="55141"/>
                  <a:pt x="39728" y="49660"/>
                </a:cubicBezTo>
                <a:cubicBezTo>
                  <a:pt x="39728" y="44178"/>
                  <a:pt x="44178" y="39728"/>
                  <a:pt x="49660" y="39728"/>
                </a:cubicBezTo>
                <a:close/>
                <a:moveTo>
                  <a:pt x="79455" y="49660"/>
                </a:moveTo>
                <a:cubicBezTo>
                  <a:pt x="79455" y="44178"/>
                  <a:pt x="83906" y="39728"/>
                  <a:pt x="89387" y="39728"/>
                </a:cubicBezTo>
                <a:cubicBezTo>
                  <a:pt x="94869" y="39728"/>
                  <a:pt x="99319" y="44178"/>
                  <a:pt x="99319" y="49660"/>
                </a:cubicBezTo>
                <a:cubicBezTo>
                  <a:pt x="99319" y="55141"/>
                  <a:pt x="94869" y="59592"/>
                  <a:pt x="89387" y="59592"/>
                </a:cubicBezTo>
                <a:cubicBezTo>
                  <a:pt x="83906" y="59592"/>
                  <a:pt x="79455" y="55141"/>
                  <a:pt x="79455" y="49660"/>
                </a:cubicBezTo>
                <a:close/>
                <a:moveTo>
                  <a:pt x="138271" y="105434"/>
                </a:moveTo>
                <a:cubicBezTo>
                  <a:pt x="136161" y="100375"/>
                  <a:pt x="130357" y="97985"/>
                  <a:pt x="125298" y="100095"/>
                </a:cubicBezTo>
                <a:lnTo>
                  <a:pt x="69524" y="123311"/>
                </a:lnTo>
                <a:lnTo>
                  <a:pt x="13750" y="100095"/>
                </a:lnTo>
                <a:cubicBezTo>
                  <a:pt x="8690" y="97985"/>
                  <a:pt x="2886" y="100375"/>
                  <a:pt x="776" y="105434"/>
                </a:cubicBezTo>
                <a:cubicBezTo>
                  <a:pt x="-1335" y="110493"/>
                  <a:pt x="1055" y="116297"/>
                  <a:pt x="6114" y="118407"/>
                </a:cubicBezTo>
                <a:lnTo>
                  <a:pt x="43701" y="134081"/>
                </a:lnTo>
                <a:lnTo>
                  <a:pt x="6114" y="149755"/>
                </a:lnTo>
                <a:cubicBezTo>
                  <a:pt x="1055" y="151865"/>
                  <a:pt x="-1335" y="157669"/>
                  <a:pt x="776" y="162729"/>
                </a:cubicBezTo>
                <a:cubicBezTo>
                  <a:pt x="2886" y="167788"/>
                  <a:pt x="8690" y="170177"/>
                  <a:pt x="13750" y="168067"/>
                </a:cubicBezTo>
                <a:lnTo>
                  <a:pt x="69524" y="144851"/>
                </a:lnTo>
                <a:lnTo>
                  <a:pt x="125298" y="168067"/>
                </a:lnTo>
                <a:cubicBezTo>
                  <a:pt x="130357" y="170177"/>
                  <a:pt x="136161" y="167788"/>
                  <a:pt x="138271" y="162729"/>
                </a:cubicBezTo>
                <a:cubicBezTo>
                  <a:pt x="140382" y="157669"/>
                  <a:pt x="137992" y="151865"/>
                  <a:pt x="132933" y="149755"/>
                </a:cubicBezTo>
                <a:lnTo>
                  <a:pt x="95347" y="134081"/>
                </a:lnTo>
                <a:lnTo>
                  <a:pt x="132933" y="118407"/>
                </a:lnTo>
                <a:cubicBezTo>
                  <a:pt x="137992" y="116297"/>
                  <a:pt x="140382" y="110493"/>
                  <a:pt x="138271" y="105434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0" name="Text 28"/>
          <p:cNvSpPr/>
          <p:nvPr/>
        </p:nvSpPr>
        <p:spPr>
          <a:xfrm>
            <a:off x="1010850" y="5014299"/>
            <a:ext cx="794555" cy="247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1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Malicious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5242185" y="5031955"/>
            <a:ext cx="503218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Threat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41584" y="5332121"/>
            <a:ext cx="4996866" cy="1765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3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Confirmed malware. Immediate containment is required.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41584" y="5579315"/>
            <a:ext cx="909324" cy="1412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4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Confidence Range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187008" y="5579315"/>
            <a:ext cx="538531" cy="1412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4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0.70 - 1.00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221032" y="1341915"/>
            <a:ext cx="5623681" cy="2922196"/>
          </a:xfrm>
          <a:custGeom>
            <a:avLst/>
            <a:gdLst/>
            <a:ahLst/>
            <a:cxnLst/>
            <a:rect l="l" t="t" r="r" b="b"/>
            <a:pathLst>
              <a:path w="5623681" h="2922196">
                <a:moveTo>
                  <a:pt x="35314" y="0"/>
                </a:moveTo>
                <a:lnTo>
                  <a:pt x="5517752" y="0"/>
                </a:lnTo>
                <a:cubicBezTo>
                  <a:pt x="5576255" y="0"/>
                  <a:pt x="5623681" y="47426"/>
                  <a:pt x="5623681" y="105930"/>
                </a:cubicBezTo>
                <a:lnTo>
                  <a:pt x="5623681" y="2816266"/>
                </a:lnTo>
                <a:cubicBezTo>
                  <a:pt x="5623681" y="2874769"/>
                  <a:pt x="5576255" y="2922196"/>
                  <a:pt x="5517752" y="2922196"/>
                </a:cubicBezTo>
                <a:lnTo>
                  <a:pt x="35314" y="2922196"/>
                </a:lnTo>
                <a:cubicBezTo>
                  <a:pt x="15810" y="2922196"/>
                  <a:pt x="0" y="2906385"/>
                  <a:pt x="0" y="2886882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36" name="Shape 34"/>
          <p:cNvSpPr/>
          <p:nvPr/>
        </p:nvSpPr>
        <p:spPr>
          <a:xfrm>
            <a:off x="6221032" y="1341915"/>
            <a:ext cx="35314" cy="2922196"/>
          </a:xfrm>
          <a:custGeom>
            <a:avLst/>
            <a:gdLst/>
            <a:ahLst/>
            <a:cxnLst/>
            <a:rect l="l" t="t" r="r" b="b"/>
            <a:pathLst>
              <a:path w="35314" h="2922196">
                <a:moveTo>
                  <a:pt x="35314" y="0"/>
                </a:moveTo>
                <a:lnTo>
                  <a:pt x="35314" y="0"/>
                </a:lnTo>
                <a:lnTo>
                  <a:pt x="35314" y="2922196"/>
                </a:lnTo>
                <a:lnTo>
                  <a:pt x="35314" y="2922196"/>
                </a:lnTo>
                <a:cubicBezTo>
                  <a:pt x="15810" y="2922196"/>
                  <a:pt x="0" y="2906385"/>
                  <a:pt x="0" y="2886882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7" name="Shape 35"/>
          <p:cNvSpPr/>
          <p:nvPr/>
        </p:nvSpPr>
        <p:spPr>
          <a:xfrm>
            <a:off x="6415257" y="1518482"/>
            <a:ext cx="423762" cy="423762"/>
          </a:xfrm>
          <a:custGeom>
            <a:avLst/>
            <a:gdLst/>
            <a:ahLst/>
            <a:cxnLst/>
            <a:rect l="l" t="t" r="r" b="b"/>
            <a:pathLst>
              <a:path w="423762" h="423762">
                <a:moveTo>
                  <a:pt x="70628" y="0"/>
                </a:moveTo>
                <a:lnTo>
                  <a:pt x="353134" y="0"/>
                </a:lnTo>
                <a:cubicBezTo>
                  <a:pt x="392141" y="0"/>
                  <a:pt x="423762" y="31621"/>
                  <a:pt x="423762" y="70628"/>
                </a:cubicBezTo>
                <a:lnTo>
                  <a:pt x="423762" y="353134"/>
                </a:lnTo>
                <a:cubicBezTo>
                  <a:pt x="423762" y="392141"/>
                  <a:pt x="392141" y="423762"/>
                  <a:pt x="353134" y="423762"/>
                </a:cubicBezTo>
                <a:lnTo>
                  <a:pt x="70628" y="423762"/>
                </a:lnTo>
                <a:cubicBezTo>
                  <a:pt x="31621" y="423762"/>
                  <a:pt x="0" y="392141"/>
                  <a:pt x="0" y="353134"/>
                </a:cubicBezTo>
                <a:lnTo>
                  <a:pt x="0" y="70628"/>
                </a:lnTo>
                <a:cubicBezTo>
                  <a:pt x="0" y="31621"/>
                  <a:pt x="31621" y="0"/>
                  <a:pt x="70628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6571961" y="1642080"/>
            <a:ext cx="110355" cy="176568"/>
          </a:xfrm>
          <a:custGeom>
            <a:avLst/>
            <a:gdLst/>
            <a:ahLst/>
            <a:cxnLst/>
            <a:rect l="l" t="t" r="r" b="b"/>
            <a:pathLst>
              <a:path w="110355" h="176568">
                <a:moveTo>
                  <a:pt x="55177" y="0"/>
                </a:moveTo>
                <a:cubicBezTo>
                  <a:pt x="36900" y="0"/>
                  <a:pt x="22071" y="14829"/>
                  <a:pt x="22071" y="33106"/>
                </a:cubicBezTo>
                <a:lnTo>
                  <a:pt x="22071" y="89905"/>
                </a:lnTo>
                <a:cubicBezTo>
                  <a:pt x="11898" y="98974"/>
                  <a:pt x="5518" y="112217"/>
                  <a:pt x="5518" y="126908"/>
                </a:cubicBezTo>
                <a:cubicBezTo>
                  <a:pt x="5518" y="154324"/>
                  <a:pt x="27761" y="176568"/>
                  <a:pt x="55177" y="176568"/>
                </a:cubicBezTo>
                <a:cubicBezTo>
                  <a:pt x="82594" y="176568"/>
                  <a:pt x="104837" y="154324"/>
                  <a:pt x="104837" y="126908"/>
                </a:cubicBezTo>
                <a:cubicBezTo>
                  <a:pt x="104837" y="112217"/>
                  <a:pt x="98457" y="98974"/>
                  <a:pt x="88284" y="89905"/>
                </a:cubicBezTo>
                <a:lnTo>
                  <a:pt x="88284" y="33106"/>
                </a:lnTo>
                <a:cubicBezTo>
                  <a:pt x="88284" y="14829"/>
                  <a:pt x="73455" y="0"/>
                  <a:pt x="55177" y="0"/>
                </a:cubicBezTo>
                <a:close/>
                <a:moveTo>
                  <a:pt x="77248" y="126908"/>
                </a:moveTo>
                <a:cubicBezTo>
                  <a:pt x="77248" y="139082"/>
                  <a:pt x="67351" y="148979"/>
                  <a:pt x="55177" y="148979"/>
                </a:cubicBezTo>
                <a:cubicBezTo>
                  <a:pt x="43004" y="148979"/>
                  <a:pt x="33106" y="139082"/>
                  <a:pt x="33106" y="126908"/>
                </a:cubicBezTo>
                <a:cubicBezTo>
                  <a:pt x="33106" y="117631"/>
                  <a:pt x="38797" y="109700"/>
                  <a:pt x="46901" y="106458"/>
                </a:cubicBezTo>
                <a:lnTo>
                  <a:pt x="46901" y="74490"/>
                </a:lnTo>
                <a:cubicBezTo>
                  <a:pt x="46901" y="69903"/>
                  <a:pt x="50591" y="66213"/>
                  <a:pt x="55177" y="66213"/>
                </a:cubicBezTo>
                <a:cubicBezTo>
                  <a:pt x="59764" y="66213"/>
                  <a:pt x="63454" y="69903"/>
                  <a:pt x="63454" y="74490"/>
                </a:cubicBezTo>
                <a:lnTo>
                  <a:pt x="63454" y="106458"/>
                </a:lnTo>
                <a:cubicBezTo>
                  <a:pt x="71558" y="109734"/>
                  <a:pt x="77248" y="117666"/>
                  <a:pt x="77248" y="126908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9" name="Text 37"/>
          <p:cNvSpPr/>
          <p:nvPr/>
        </p:nvSpPr>
        <p:spPr>
          <a:xfrm>
            <a:off x="6980273" y="1518482"/>
            <a:ext cx="1951073" cy="2825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68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Confidence Scoring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15257" y="2083499"/>
            <a:ext cx="5323516" cy="45907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1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confidence score (0.0-1.0) reflects </a:t>
            </a:r>
            <a:r>
              <a:rPr lang="en-US" sz="1112" dirty="0">
                <a:solidFill>
                  <a:srgbClr val="3FB9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prediction certainty</a:t>
            </a:r>
            <a:r>
              <a:rPr lang="en-US" sz="111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based on model consensus and distance from decision boundaries.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418788" y="2687360"/>
            <a:ext cx="5242295" cy="642706"/>
          </a:xfrm>
          <a:custGeom>
            <a:avLst/>
            <a:gdLst/>
            <a:ahLst/>
            <a:cxnLst/>
            <a:rect l="l" t="t" r="r" b="b"/>
            <a:pathLst>
              <a:path w="5242295" h="642706">
                <a:moveTo>
                  <a:pt x="70627" y="0"/>
                </a:moveTo>
                <a:lnTo>
                  <a:pt x="5171668" y="0"/>
                </a:lnTo>
                <a:cubicBezTo>
                  <a:pt x="5210674" y="0"/>
                  <a:pt x="5242295" y="31621"/>
                  <a:pt x="5242295" y="70627"/>
                </a:cubicBezTo>
                <a:lnTo>
                  <a:pt x="5242295" y="572079"/>
                </a:lnTo>
                <a:cubicBezTo>
                  <a:pt x="5242295" y="611086"/>
                  <a:pt x="5210674" y="642706"/>
                  <a:pt x="5171668" y="642706"/>
                </a:cubicBezTo>
                <a:lnTo>
                  <a:pt x="70627" y="642706"/>
                </a:lnTo>
                <a:cubicBezTo>
                  <a:pt x="31621" y="642706"/>
                  <a:pt x="0" y="611086"/>
                  <a:pt x="0" y="572079"/>
                </a:cubicBezTo>
                <a:lnTo>
                  <a:pt x="0" y="70627"/>
                </a:lnTo>
                <a:cubicBezTo>
                  <a:pt x="0" y="31647"/>
                  <a:pt x="31647" y="0"/>
                  <a:pt x="7062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6528260" y="2796831"/>
            <a:ext cx="1271287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Voting Mechanism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0858362" y="2796831"/>
            <a:ext cx="768070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Consensus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528260" y="3044026"/>
            <a:ext cx="5085150" cy="1765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3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Higher agreement yields higher confidence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18788" y="3443067"/>
            <a:ext cx="5242295" cy="642706"/>
          </a:xfrm>
          <a:custGeom>
            <a:avLst/>
            <a:gdLst/>
            <a:ahLst/>
            <a:cxnLst/>
            <a:rect l="l" t="t" r="r" b="b"/>
            <a:pathLst>
              <a:path w="5242295" h="642706">
                <a:moveTo>
                  <a:pt x="70627" y="0"/>
                </a:moveTo>
                <a:lnTo>
                  <a:pt x="5171668" y="0"/>
                </a:lnTo>
                <a:cubicBezTo>
                  <a:pt x="5210674" y="0"/>
                  <a:pt x="5242295" y="31621"/>
                  <a:pt x="5242295" y="70627"/>
                </a:cubicBezTo>
                <a:lnTo>
                  <a:pt x="5242295" y="572079"/>
                </a:lnTo>
                <a:cubicBezTo>
                  <a:pt x="5242295" y="611086"/>
                  <a:pt x="5210674" y="642706"/>
                  <a:pt x="5171668" y="642706"/>
                </a:cubicBezTo>
                <a:lnTo>
                  <a:pt x="70627" y="642706"/>
                </a:lnTo>
                <a:cubicBezTo>
                  <a:pt x="31621" y="642706"/>
                  <a:pt x="0" y="611086"/>
                  <a:pt x="0" y="572079"/>
                </a:cubicBezTo>
                <a:lnTo>
                  <a:pt x="0" y="70627"/>
                </a:lnTo>
                <a:cubicBezTo>
                  <a:pt x="0" y="31647"/>
                  <a:pt x="31647" y="0"/>
                  <a:pt x="7062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6528260" y="3552537"/>
            <a:ext cx="1447855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Distance to Boundary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1071678" y="3552537"/>
            <a:ext cx="547360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Margin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528260" y="3799732"/>
            <a:ext cx="5085150" cy="1765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3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Clear separation increases confidence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206907" y="4410663"/>
            <a:ext cx="5630744" cy="2443697"/>
          </a:xfrm>
          <a:custGeom>
            <a:avLst/>
            <a:gdLst/>
            <a:ahLst/>
            <a:cxnLst/>
            <a:rect l="l" t="t" r="r" b="b"/>
            <a:pathLst>
              <a:path w="5630744" h="2443697">
                <a:moveTo>
                  <a:pt x="105934" y="0"/>
                </a:moveTo>
                <a:lnTo>
                  <a:pt x="5524810" y="0"/>
                </a:lnTo>
                <a:cubicBezTo>
                  <a:pt x="5583316" y="0"/>
                  <a:pt x="5630744" y="47428"/>
                  <a:pt x="5630744" y="105934"/>
                </a:cubicBezTo>
                <a:lnTo>
                  <a:pt x="5630744" y="2337763"/>
                </a:lnTo>
                <a:cubicBezTo>
                  <a:pt x="5630744" y="2396269"/>
                  <a:pt x="5583316" y="2443697"/>
                  <a:pt x="5524810" y="2443697"/>
                </a:cubicBezTo>
                <a:lnTo>
                  <a:pt x="105934" y="2443697"/>
                </a:lnTo>
                <a:cubicBezTo>
                  <a:pt x="47428" y="2443697"/>
                  <a:pt x="0" y="2396269"/>
                  <a:pt x="0" y="2337763"/>
                </a:cubicBezTo>
                <a:lnTo>
                  <a:pt x="0" y="105934"/>
                </a:lnTo>
                <a:cubicBezTo>
                  <a:pt x="0" y="47428"/>
                  <a:pt x="47428" y="0"/>
                  <a:pt x="105934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6409077" y="4626074"/>
            <a:ext cx="176568" cy="176568"/>
          </a:xfrm>
          <a:custGeom>
            <a:avLst/>
            <a:gdLst/>
            <a:ahLst/>
            <a:cxnLst/>
            <a:rect l="l" t="t" r="r" b="b"/>
            <a:pathLst>
              <a:path w="176568" h="176568">
                <a:moveTo>
                  <a:pt x="11035" y="22071"/>
                </a:moveTo>
                <a:cubicBezTo>
                  <a:pt x="4931" y="22071"/>
                  <a:pt x="0" y="27002"/>
                  <a:pt x="0" y="33106"/>
                </a:cubicBezTo>
                <a:cubicBezTo>
                  <a:pt x="0" y="39210"/>
                  <a:pt x="4931" y="44142"/>
                  <a:pt x="11035" y="44142"/>
                </a:cubicBezTo>
                <a:lnTo>
                  <a:pt x="40935" y="44142"/>
                </a:lnTo>
                <a:cubicBezTo>
                  <a:pt x="45177" y="53901"/>
                  <a:pt x="54902" y="60695"/>
                  <a:pt x="66213" y="60695"/>
                </a:cubicBezTo>
                <a:cubicBezTo>
                  <a:pt x="77524" y="60695"/>
                  <a:pt x="87249" y="53901"/>
                  <a:pt x="91491" y="44142"/>
                </a:cubicBezTo>
                <a:lnTo>
                  <a:pt x="165532" y="44142"/>
                </a:lnTo>
                <a:cubicBezTo>
                  <a:pt x="171636" y="44142"/>
                  <a:pt x="176568" y="39210"/>
                  <a:pt x="176568" y="33106"/>
                </a:cubicBezTo>
                <a:cubicBezTo>
                  <a:pt x="176568" y="27002"/>
                  <a:pt x="171636" y="22071"/>
                  <a:pt x="165532" y="22071"/>
                </a:cubicBezTo>
                <a:lnTo>
                  <a:pt x="91491" y="22071"/>
                </a:lnTo>
                <a:cubicBezTo>
                  <a:pt x="87249" y="12311"/>
                  <a:pt x="77524" y="5518"/>
                  <a:pt x="66213" y="5518"/>
                </a:cubicBezTo>
                <a:cubicBezTo>
                  <a:pt x="54902" y="5518"/>
                  <a:pt x="45177" y="12311"/>
                  <a:pt x="40935" y="22071"/>
                </a:cubicBezTo>
                <a:lnTo>
                  <a:pt x="11035" y="22071"/>
                </a:lnTo>
                <a:close/>
                <a:moveTo>
                  <a:pt x="11035" y="77248"/>
                </a:moveTo>
                <a:cubicBezTo>
                  <a:pt x="4931" y="77248"/>
                  <a:pt x="0" y="82180"/>
                  <a:pt x="0" y="88284"/>
                </a:cubicBezTo>
                <a:cubicBezTo>
                  <a:pt x="0" y="94388"/>
                  <a:pt x="4931" y="99319"/>
                  <a:pt x="11035" y="99319"/>
                </a:cubicBezTo>
                <a:lnTo>
                  <a:pt x="96112" y="99319"/>
                </a:lnTo>
                <a:cubicBezTo>
                  <a:pt x="100354" y="109079"/>
                  <a:pt x="110079" y="115873"/>
                  <a:pt x="121390" y="115873"/>
                </a:cubicBezTo>
                <a:cubicBezTo>
                  <a:pt x="132702" y="115873"/>
                  <a:pt x="142427" y="109079"/>
                  <a:pt x="146668" y="99319"/>
                </a:cubicBezTo>
                <a:lnTo>
                  <a:pt x="165532" y="99319"/>
                </a:lnTo>
                <a:cubicBezTo>
                  <a:pt x="171636" y="99319"/>
                  <a:pt x="176568" y="94388"/>
                  <a:pt x="176568" y="88284"/>
                </a:cubicBezTo>
                <a:cubicBezTo>
                  <a:pt x="176568" y="82180"/>
                  <a:pt x="171636" y="77248"/>
                  <a:pt x="165532" y="77248"/>
                </a:cubicBezTo>
                <a:lnTo>
                  <a:pt x="146668" y="77248"/>
                </a:lnTo>
                <a:cubicBezTo>
                  <a:pt x="142427" y="67489"/>
                  <a:pt x="132702" y="60695"/>
                  <a:pt x="121390" y="60695"/>
                </a:cubicBezTo>
                <a:cubicBezTo>
                  <a:pt x="110079" y="60695"/>
                  <a:pt x="100354" y="67489"/>
                  <a:pt x="96112" y="77248"/>
                </a:cubicBezTo>
                <a:lnTo>
                  <a:pt x="11035" y="77248"/>
                </a:lnTo>
                <a:close/>
                <a:moveTo>
                  <a:pt x="11035" y="132426"/>
                </a:moveTo>
                <a:cubicBezTo>
                  <a:pt x="4931" y="132426"/>
                  <a:pt x="0" y="137357"/>
                  <a:pt x="0" y="143461"/>
                </a:cubicBezTo>
                <a:cubicBezTo>
                  <a:pt x="0" y="149565"/>
                  <a:pt x="4931" y="154497"/>
                  <a:pt x="11035" y="154497"/>
                </a:cubicBezTo>
                <a:lnTo>
                  <a:pt x="29899" y="154497"/>
                </a:lnTo>
                <a:cubicBezTo>
                  <a:pt x="34141" y="164256"/>
                  <a:pt x="43866" y="171050"/>
                  <a:pt x="55177" y="171050"/>
                </a:cubicBezTo>
                <a:cubicBezTo>
                  <a:pt x="66489" y="171050"/>
                  <a:pt x="76214" y="164256"/>
                  <a:pt x="80456" y="154497"/>
                </a:cubicBezTo>
                <a:lnTo>
                  <a:pt x="165532" y="154497"/>
                </a:lnTo>
                <a:cubicBezTo>
                  <a:pt x="171636" y="154497"/>
                  <a:pt x="176568" y="149565"/>
                  <a:pt x="176568" y="143461"/>
                </a:cubicBezTo>
                <a:cubicBezTo>
                  <a:pt x="176568" y="137357"/>
                  <a:pt x="171636" y="132426"/>
                  <a:pt x="165532" y="132426"/>
                </a:cubicBezTo>
                <a:lnTo>
                  <a:pt x="80456" y="132426"/>
                </a:lnTo>
                <a:cubicBezTo>
                  <a:pt x="76214" y="122666"/>
                  <a:pt x="66489" y="115873"/>
                  <a:pt x="55177" y="115873"/>
                </a:cubicBezTo>
                <a:cubicBezTo>
                  <a:pt x="43866" y="115873"/>
                  <a:pt x="34141" y="122666"/>
                  <a:pt x="29899" y="132426"/>
                </a:cubicBezTo>
                <a:lnTo>
                  <a:pt x="11035" y="132426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51" name="Text 49"/>
          <p:cNvSpPr/>
          <p:nvPr/>
        </p:nvSpPr>
        <p:spPr>
          <a:xfrm>
            <a:off x="6607715" y="4590760"/>
            <a:ext cx="5138120" cy="247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Threshold Configuration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87006" y="4943896"/>
            <a:ext cx="5270546" cy="529703"/>
          </a:xfrm>
          <a:custGeom>
            <a:avLst/>
            <a:gdLst/>
            <a:ahLst/>
            <a:cxnLst/>
            <a:rect l="l" t="t" r="r" b="b"/>
            <a:pathLst>
              <a:path w="5270546" h="529703">
                <a:moveTo>
                  <a:pt x="70625" y="0"/>
                </a:moveTo>
                <a:lnTo>
                  <a:pt x="5199921" y="0"/>
                </a:lnTo>
                <a:cubicBezTo>
                  <a:pt x="5238926" y="0"/>
                  <a:pt x="5270546" y="31620"/>
                  <a:pt x="5270546" y="70625"/>
                </a:cubicBezTo>
                <a:lnTo>
                  <a:pt x="5270546" y="459078"/>
                </a:lnTo>
                <a:cubicBezTo>
                  <a:pt x="5270546" y="498083"/>
                  <a:pt x="5238926" y="529703"/>
                  <a:pt x="5199921" y="529703"/>
                </a:cubicBezTo>
                <a:lnTo>
                  <a:pt x="70625" y="529703"/>
                </a:lnTo>
                <a:cubicBezTo>
                  <a:pt x="31620" y="529703"/>
                  <a:pt x="0" y="498083"/>
                  <a:pt x="0" y="459078"/>
                </a:cubicBezTo>
                <a:lnTo>
                  <a:pt x="0" y="70625"/>
                </a:lnTo>
                <a:cubicBezTo>
                  <a:pt x="0" y="31646"/>
                  <a:pt x="31646" y="0"/>
                  <a:pt x="70625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53" name="Text 51"/>
          <p:cNvSpPr/>
          <p:nvPr/>
        </p:nvSpPr>
        <p:spPr>
          <a:xfrm>
            <a:off x="6492946" y="5049836"/>
            <a:ext cx="1191832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Benign Threshold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1131159" y="5049836"/>
            <a:ext cx="494390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≥ 0.70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492946" y="5297031"/>
            <a:ext cx="5058665" cy="70627"/>
          </a:xfrm>
          <a:custGeom>
            <a:avLst/>
            <a:gdLst/>
            <a:ahLst/>
            <a:cxnLst/>
            <a:rect l="l" t="t" r="r" b="b"/>
            <a:pathLst>
              <a:path w="5058665" h="70627">
                <a:moveTo>
                  <a:pt x="35314" y="0"/>
                </a:moveTo>
                <a:lnTo>
                  <a:pt x="5023351" y="0"/>
                </a:lnTo>
                <a:cubicBezTo>
                  <a:pt x="5042854" y="0"/>
                  <a:pt x="5058665" y="15810"/>
                  <a:pt x="5058665" y="35314"/>
                </a:cubicBezTo>
                <a:lnTo>
                  <a:pt x="5058665" y="35314"/>
                </a:lnTo>
                <a:cubicBezTo>
                  <a:pt x="5058665" y="54817"/>
                  <a:pt x="5042854" y="70627"/>
                  <a:pt x="5023351" y="70627"/>
                </a:cubicBezTo>
                <a:lnTo>
                  <a:pt x="35314" y="70627"/>
                </a:lnTo>
                <a:cubicBezTo>
                  <a:pt x="15810" y="70627"/>
                  <a:pt x="0" y="54817"/>
                  <a:pt x="0" y="35314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56" name="Shape 54"/>
          <p:cNvSpPr/>
          <p:nvPr/>
        </p:nvSpPr>
        <p:spPr>
          <a:xfrm>
            <a:off x="6492946" y="5297031"/>
            <a:ext cx="3540182" cy="70627"/>
          </a:xfrm>
          <a:custGeom>
            <a:avLst/>
            <a:gdLst/>
            <a:ahLst/>
            <a:cxnLst/>
            <a:rect l="l" t="t" r="r" b="b"/>
            <a:pathLst>
              <a:path w="3540182" h="70627">
                <a:moveTo>
                  <a:pt x="35314" y="0"/>
                </a:moveTo>
                <a:lnTo>
                  <a:pt x="3504869" y="0"/>
                </a:lnTo>
                <a:cubicBezTo>
                  <a:pt x="3524372" y="0"/>
                  <a:pt x="3540182" y="15810"/>
                  <a:pt x="3540182" y="35314"/>
                </a:cubicBezTo>
                <a:lnTo>
                  <a:pt x="3540182" y="35314"/>
                </a:lnTo>
                <a:cubicBezTo>
                  <a:pt x="3540182" y="54817"/>
                  <a:pt x="3524372" y="70627"/>
                  <a:pt x="3504869" y="70627"/>
                </a:cubicBezTo>
                <a:lnTo>
                  <a:pt x="35314" y="70627"/>
                </a:lnTo>
                <a:cubicBezTo>
                  <a:pt x="15810" y="70627"/>
                  <a:pt x="0" y="54817"/>
                  <a:pt x="0" y="35314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57" name="Shape 55"/>
          <p:cNvSpPr/>
          <p:nvPr/>
        </p:nvSpPr>
        <p:spPr>
          <a:xfrm>
            <a:off x="6387006" y="5544226"/>
            <a:ext cx="5270546" cy="529703"/>
          </a:xfrm>
          <a:custGeom>
            <a:avLst/>
            <a:gdLst/>
            <a:ahLst/>
            <a:cxnLst/>
            <a:rect l="l" t="t" r="r" b="b"/>
            <a:pathLst>
              <a:path w="5270546" h="529703">
                <a:moveTo>
                  <a:pt x="70625" y="0"/>
                </a:moveTo>
                <a:lnTo>
                  <a:pt x="5199921" y="0"/>
                </a:lnTo>
                <a:cubicBezTo>
                  <a:pt x="5238926" y="0"/>
                  <a:pt x="5270546" y="31620"/>
                  <a:pt x="5270546" y="70625"/>
                </a:cubicBezTo>
                <a:lnTo>
                  <a:pt x="5270546" y="459078"/>
                </a:lnTo>
                <a:cubicBezTo>
                  <a:pt x="5270546" y="498083"/>
                  <a:pt x="5238926" y="529703"/>
                  <a:pt x="5199921" y="529703"/>
                </a:cubicBezTo>
                <a:lnTo>
                  <a:pt x="70625" y="529703"/>
                </a:lnTo>
                <a:cubicBezTo>
                  <a:pt x="31620" y="529703"/>
                  <a:pt x="0" y="498083"/>
                  <a:pt x="0" y="459078"/>
                </a:cubicBezTo>
                <a:lnTo>
                  <a:pt x="0" y="70625"/>
                </a:lnTo>
                <a:cubicBezTo>
                  <a:pt x="0" y="31646"/>
                  <a:pt x="31646" y="0"/>
                  <a:pt x="70625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58" name="Text 56"/>
          <p:cNvSpPr/>
          <p:nvPr/>
        </p:nvSpPr>
        <p:spPr>
          <a:xfrm>
            <a:off x="6492946" y="5650167"/>
            <a:ext cx="1183004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Suspicious Range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0853065" y="5650167"/>
            <a:ext cx="768070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0.50 - 0.80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492946" y="5897361"/>
            <a:ext cx="5058665" cy="70627"/>
          </a:xfrm>
          <a:custGeom>
            <a:avLst/>
            <a:gdLst/>
            <a:ahLst/>
            <a:cxnLst/>
            <a:rect l="l" t="t" r="r" b="b"/>
            <a:pathLst>
              <a:path w="5058665" h="70627">
                <a:moveTo>
                  <a:pt x="35314" y="0"/>
                </a:moveTo>
                <a:lnTo>
                  <a:pt x="5023351" y="0"/>
                </a:lnTo>
                <a:cubicBezTo>
                  <a:pt x="5042854" y="0"/>
                  <a:pt x="5058665" y="15810"/>
                  <a:pt x="5058665" y="35314"/>
                </a:cubicBezTo>
                <a:lnTo>
                  <a:pt x="5058665" y="35314"/>
                </a:lnTo>
                <a:cubicBezTo>
                  <a:pt x="5058665" y="54817"/>
                  <a:pt x="5042854" y="70627"/>
                  <a:pt x="5023351" y="70627"/>
                </a:cubicBezTo>
                <a:lnTo>
                  <a:pt x="35314" y="70627"/>
                </a:lnTo>
                <a:cubicBezTo>
                  <a:pt x="15810" y="70627"/>
                  <a:pt x="0" y="54817"/>
                  <a:pt x="0" y="35314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1" name="Shape 59"/>
          <p:cNvSpPr/>
          <p:nvPr/>
        </p:nvSpPr>
        <p:spPr>
          <a:xfrm>
            <a:off x="9022499" y="5897361"/>
            <a:ext cx="1518482" cy="70627"/>
          </a:xfrm>
          <a:custGeom>
            <a:avLst/>
            <a:gdLst/>
            <a:ahLst/>
            <a:cxnLst/>
            <a:rect l="l" t="t" r="r" b="b"/>
            <a:pathLst>
              <a:path w="1518482" h="70627">
                <a:moveTo>
                  <a:pt x="35314" y="0"/>
                </a:moveTo>
                <a:lnTo>
                  <a:pt x="1483169" y="0"/>
                </a:lnTo>
                <a:cubicBezTo>
                  <a:pt x="1502672" y="0"/>
                  <a:pt x="1518482" y="15810"/>
                  <a:pt x="1518482" y="35314"/>
                </a:cubicBezTo>
                <a:lnTo>
                  <a:pt x="1518482" y="35314"/>
                </a:lnTo>
                <a:cubicBezTo>
                  <a:pt x="1518482" y="54817"/>
                  <a:pt x="1502672" y="70627"/>
                  <a:pt x="1483169" y="70627"/>
                </a:cubicBezTo>
                <a:lnTo>
                  <a:pt x="35314" y="70627"/>
                </a:lnTo>
                <a:cubicBezTo>
                  <a:pt x="15810" y="70627"/>
                  <a:pt x="0" y="54817"/>
                  <a:pt x="0" y="35314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62" name="Shape 60"/>
          <p:cNvSpPr/>
          <p:nvPr/>
        </p:nvSpPr>
        <p:spPr>
          <a:xfrm>
            <a:off x="6387006" y="6144556"/>
            <a:ext cx="5270546" cy="529703"/>
          </a:xfrm>
          <a:custGeom>
            <a:avLst/>
            <a:gdLst/>
            <a:ahLst/>
            <a:cxnLst/>
            <a:rect l="l" t="t" r="r" b="b"/>
            <a:pathLst>
              <a:path w="5270546" h="529703">
                <a:moveTo>
                  <a:pt x="70625" y="0"/>
                </a:moveTo>
                <a:lnTo>
                  <a:pt x="5199921" y="0"/>
                </a:lnTo>
                <a:cubicBezTo>
                  <a:pt x="5238926" y="0"/>
                  <a:pt x="5270546" y="31620"/>
                  <a:pt x="5270546" y="70625"/>
                </a:cubicBezTo>
                <a:lnTo>
                  <a:pt x="5270546" y="459078"/>
                </a:lnTo>
                <a:cubicBezTo>
                  <a:pt x="5270546" y="498083"/>
                  <a:pt x="5238926" y="529703"/>
                  <a:pt x="5199921" y="529703"/>
                </a:cubicBezTo>
                <a:lnTo>
                  <a:pt x="70625" y="529703"/>
                </a:lnTo>
                <a:cubicBezTo>
                  <a:pt x="31620" y="529703"/>
                  <a:pt x="0" y="498083"/>
                  <a:pt x="0" y="459078"/>
                </a:cubicBezTo>
                <a:lnTo>
                  <a:pt x="0" y="70625"/>
                </a:lnTo>
                <a:cubicBezTo>
                  <a:pt x="0" y="31646"/>
                  <a:pt x="31646" y="0"/>
                  <a:pt x="70625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63" name="Text 61"/>
          <p:cNvSpPr/>
          <p:nvPr/>
        </p:nvSpPr>
        <p:spPr>
          <a:xfrm>
            <a:off x="6492946" y="6250497"/>
            <a:ext cx="1359571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Malicious Threshold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1131159" y="6250497"/>
            <a:ext cx="494390" cy="2118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≥ 0.70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6492946" y="6497692"/>
            <a:ext cx="5058665" cy="70627"/>
          </a:xfrm>
          <a:custGeom>
            <a:avLst/>
            <a:gdLst/>
            <a:ahLst/>
            <a:cxnLst/>
            <a:rect l="l" t="t" r="r" b="b"/>
            <a:pathLst>
              <a:path w="5058665" h="70627">
                <a:moveTo>
                  <a:pt x="35314" y="0"/>
                </a:moveTo>
                <a:lnTo>
                  <a:pt x="5023351" y="0"/>
                </a:lnTo>
                <a:cubicBezTo>
                  <a:pt x="5042854" y="0"/>
                  <a:pt x="5058665" y="15810"/>
                  <a:pt x="5058665" y="35314"/>
                </a:cubicBezTo>
                <a:lnTo>
                  <a:pt x="5058665" y="35314"/>
                </a:lnTo>
                <a:cubicBezTo>
                  <a:pt x="5058665" y="54817"/>
                  <a:pt x="5042854" y="70627"/>
                  <a:pt x="5023351" y="70627"/>
                </a:cubicBezTo>
                <a:lnTo>
                  <a:pt x="35314" y="70627"/>
                </a:lnTo>
                <a:cubicBezTo>
                  <a:pt x="15810" y="70627"/>
                  <a:pt x="0" y="54817"/>
                  <a:pt x="0" y="35314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6" name="Shape 64"/>
          <p:cNvSpPr/>
          <p:nvPr/>
        </p:nvSpPr>
        <p:spPr>
          <a:xfrm>
            <a:off x="6492946" y="6497692"/>
            <a:ext cx="1518482" cy="70627"/>
          </a:xfrm>
          <a:custGeom>
            <a:avLst/>
            <a:gdLst/>
            <a:ahLst/>
            <a:cxnLst/>
            <a:rect l="l" t="t" r="r" b="b"/>
            <a:pathLst>
              <a:path w="1518482" h="70627">
                <a:moveTo>
                  <a:pt x="35314" y="0"/>
                </a:moveTo>
                <a:lnTo>
                  <a:pt x="1483169" y="0"/>
                </a:lnTo>
                <a:cubicBezTo>
                  <a:pt x="1502672" y="0"/>
                  <a:pt x="1518482" y="15810"/>
                  <a:pt x="1518482" y="35314"/>
                </a:cubicBezTo>
                <a:lnTo>
                  <a:pt x="1518482" y="35314"/>
                </a:lnTo>
                <a:cubicBezTo>
                  <a:pt x="1518482" y="54817"/>
                  <a:pt x="1502672" y="70627"/>
                  <a:pt x="1483169" y="70627"/>
                </a:cubicBezTo>
                <a:lnTo>
                  <a:pt x="35314" y="70627"/>
                </a:lnTo>
                <a:cubicBezTo>
                  <a:pt x="15810" y="70627"/>
                  <a:pt x="0" y="54817"/>
                  <a:pt x="0" y="35314"/>
                </a:cubicBezTo>
                <a:lnTo>
                  <a:pt x="0" y="35314"/>
                </a:lnTo>
                <a:cubicBezTo>
                  <a:pt x="0" y="15810"/>
                  <a:pt x="15810" y="0"/>
                  <a:pt x="35314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ifabiao.com/1d14331cfefad20f6b32781ce61fd5998eddaff7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28543" b="28543"/>
          <a:stretch/>
        </p:blipFill>
        <p:spPr>
          <a:xfrm>
            <a:off x="0" y="0"/>
            <a:ext cx="12192000" cy="6958818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958818"/>
          </a:xfrm>
          <a:custGeom>
            <a:avLst/>
            <a:gdLst/>
            <a:ahLst/>
            <a:cxnLst/>
            <a:rect l="l" t="t" r="r" b="b"/>
            <a:pathLst>
              <a:path w="12192000" h="6958818">
                <a:moveTo>
                  <a:pt x="0" y="0"/>
                </a:moveTo>
                <a:lnTo>
                  <a:pt x="12192000" y="0"/>
                </a:lnTo>
                <a:lnTo>
                  <a:pt x="12192000" y="6958818"/>
                </a:lnTo>
                <a:lnTo>
                  <a:pt x="0" y="695881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D1117">
                  <a:alpha val="95000"/>
                </a:srgbClr>
              </a:gs>
              <a:gs pos="50000">
                <a:srgbClr val="0D1117">
                  <a:alpha val="90000"/>
                </a:srgbClr>
              </a:gs>
              <a:gs pos="100000">
                <a:srgbClr val="0D1117">
                  <a:alpha val="8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93895" y="2693"/>
            <a:ext cx="3057378" cy="487680"/>
          </a:xfrm>
          <a:custGeom>
            <a:avLst/>
            <a:gdLst/>
            <a:ahLst/>
            <a:cxnLst/>
            <a:rect l="l" t="t" r="r" b="b"/>
            <a:pathLst>
              <a:path w="3057378" h="487680">
                <a:moveTo>
                  <a:pt x="0" y="0"/>
                </a:moveTo>
                <a:lnTo>
                  <a:pt x="2982349" y="0"/>
                </a:lnTo>
                <a:cubicBezTo>
                  <a:pt x="3023787" y="0"/>
                  <a:pt x="3057378" y="33592"/>
                  <a:pt x="3057378" y="75030"/>
                </a:cubicBezTo>
                <a:lnTo>
                  <a:pt x="3057378" y="412650"/>
                </a:lnTo>
                <a:cubicBezTo>
                  <a:pt x="3057378" y="454088"/>
                  <a:pt x="3023787" y="487680"/>
                  <a:pt x="2982349" y="487680"/>
                </a:cubicBezTo>
                <a:lnTo>
                  <a:pt x="0" y="487680"/>
                </a:lnTo>
                <a:lnTo>
                  <a:pt x="0" y="0"/>
                </a:lnTo>
                <a:close/>
              </a:path>
            </a:pathLst>
          </a:custGeom>
          <a:solidFill>
            <a:srgbClr val="3FB950">
              <a:alpha val="1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393895" y="2693"/>
            <a:ext cx="37514" cy="487680"/>
          </a:xfrm>
          <a:custGeom>
            <a:avLst/>
            <a:gdLst/>
            <a:ahLst/>
            <a:cxnLst/>
            <a:rect l="l" t="t" r="r" b="b"/>
            <a:pathLst>
              <a:path w="37514" h="487680">
                <a:moveTo>
                  <a:pt x="0" y="0"/>
                </a:moveTo>
                <a:lnTo>
                  <a:pt x="37514" y="0"/>
                </a:lnTo>
                <a:lnTo>
                  <a:pt x="37514" y="487680"/>
                </a:lnTo>
                <a:lnTo>
                  <a:pt x="0" y="487680"/>
                </a:lnTo>
                <a:lnTo>
                  <a:pt x="0" y="0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6" name="Shape 3"/>
          <p:cNvSpPr/>
          <p:nvPr/>
        </p:nvSpPr>
        <p:spPr>
          <a:xfrm>
            <a:off x="656492" y="133991"/>
            <a:ext cx="168812" cy="225083"/>
          </a:xfrm>
          <a:custGeom>
            <a:avLst/>
            <a:gdLst/>
            <a:ahLst/>
            <a:cxnLst/>
            <a:rect l="l" t="t" r="r" b="b"/>
            <a:pathLst>
              <a:path w="168812" h="225083">
                <a:moveTo>
                  <a:pt x="109860" y="29366"/>
                </a:moveTo>
                <a:cubicBezTo>
                  <a:pt x="114432" y="23080"/>
                  <a:pt x="113025" y="14288"/>
                  <a:pt x="106739" y="9715"/>
                </a:cubicBezTo>
                <a:cubicBezTo>
                  <a:pt x="100452" y="5143"/>
                  <a:pt x="91660" y="6550"/>
                  <a:pt x="87088" y="12837"/>
                </a:cubicBezTo>
                <a:lnTo>
                  <a:pt x="40489" y="76889"/>
                </a:lnTo>
                <a:lnTo>
                  <a:pt x="24003" y="60403"/>
                </a:lnTo>
                <a:cubicBezTo>
                  <a:pt x="18508" y="54908"/>
                  <a:pt x="9584" y="54908"/>
                  <a:pt x="4088" y="60403"/>
                </a:cubicBezTo>
                <a:cubicBezTo>
                  <a:pt x="-1407" y="65898"/>
                  <a:pt x="-1407" y="74823"/>
                  <a:pt x="4088" y="80318"/>
                </a:cubicBezTo>
                <a:lnTo>
                  <a:pt x="32224" y="108453"/>
                </a:lnTo>
                <a:cubicBezTo>
                  <a:pt x="35125" y="111355"/>
                  <a:pt x="39170" y="112849"/>
                  <a:pt x="43258" y="112542"/>
                </a:cubicBezTo>
                <a:cubicBezTo>
                  <a:pt x="47347" y="112234"/>
                  <a:pt x="51127" y="110124"/>
                  <a:pt x="53545" y="106783"/>
                </a:cubicBezTo>
                <a:lnTo>
                  <a:pt x="109816" y="29410"/>
                </a:lnTo>
                <a:close/>
                <a:moveTo>
                  <a:pt x="166131" y="89154"/>
                </a:moveTo>
                <a:cubicBezTo>
                  <a:pt x="170703" y="82868"/>
                  <a:pt x="169296" y="74075"/>
                  <a:pt x="163009" y="69503"/>
                </a:cubicBezTo>
                <a:cubicBezTo>
                  <a:pt x="156723" y="64931"/>
                  <a:pt x="147931" y="66338"/>
                  <a:pt x="143359" y="72624"/>
                </a:cubicBezTo>
                <a:lnTo>
                  <a:pt x="68624" y="175363"/>
                </a:lnTo>
                <a:lnTo>
                  <a:pt x="38071" y="144809"/>
                </a:lnTo>
                <a:cubicBezTo>
                  <a:pt x="32575" y="139314"/>
                  <a:pt x="23651" y="139314"/>
                  <a:pt x="18156" y="144809"/>
                </a:cubicBezTo>
                <a:cubicBezTo>
                  <a:pt x="12661" y="150305"/>
                  <a:pt x="12661" y="159229"/>
                  <a:pt x="18156" y="164724"/>
                </a:cubicBezTo>
                <a:lnTo>
                  <a:pt x="60359" y="206927"/>
                </a:lnTo>
                <a:cubicBezTo>
                  <a:pt x="63261" y="209828"/>
                  <a:pt x="67305" y="211323"/>
                  <a:pt x="71394" y="211015"/>
                </a:cubicBezTo>
                <a:cubicBezTo>
                  <a:pt x="75482" y="210708"/>
                  <a:pt x="79263" y="208598"/>
                  <a:pt x="81681" y="205256"/>
                </a:cubicBezTo>
                <a:lnTo>
                  <a:pt x="166087" y="89198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7" name="Text 4"/>
          <p:cNvSpPr/>
          <p:nvPr/>
        </p:nvSpPr>
        <p:spPr>
          <a:xfrm>
            <a:off x="994117" y="115234"/>
            <a:ext cx="2363372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7" b="1" kern="0" spc="148" dirty="0">
                <a:solidFill>
                  <a:srgbClr val="3FB9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SYSTEM ADVANTAGES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5138" y="640428"/>
            <a:ext cx="11666806" cy="11254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545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Key Insights &amp; System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3545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Architecture </a:t>
            </a:r>
            <a:r>
              <a:rPr lang="en-US" sz="3545" b="1" dirty="0">
                <a:solidFill>
                  <a:srgbClr val="3FB95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Strengths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93895" y="1915899"/>
            <a:ext cx="5627077" cy="1763151"/>
          </a:xfrm>
          <a:custGeom>
            <a:avLst/>
            <a:gdLst/>
            <a:ahLst/>
            <a:cxnLst/>
            <a:rect l="l" t="t" r="r" b="b"/>
            <a:pathLst>
              <a:path w="5627077" h="1763151">
                <a:moveTo>
                  <a:pt x="37514" y="0"/>
                </a:moveTo>
                <a:lnTo>
                  <a:pt x="5514535" y="0"/>
                </a:lnTo>
                <a:cubicBezTo>
                  <a:pt x="5576690" y="0"/>
                  <a:pt x="5627077" y="50387"/>
                  <a:pt x="5627077" y="112542"/>
                </a:cubicBezTo>
                <a:lnTo>
                  <a:pt x="5627077" y="1650609"/>
                </a:lnTo>
                <a:cubicBezTo>
                  <a:pt x="5627077" y="1712764"/>
                  <a:pt x="5576690" y="1763151"/>
                  <a:pt x="5514535" y="1763151"/>
                </a:cubicBezTo>
                <a:lnTo>
                  <a:pt x="37514" y="1763151"/>
                </a:lnTo>
                <a:cubicBezTo>
                  <a:pt x="16796" y="1763151"/>
                  <a:pt x="0" y="1746355"/>
                  <a:pt x="0" y="1725637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161B22">
              <a:alpha val="8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393895" y="1915899"/>
            <a:ext cx="37514" cy="1763151"/>
          </a:xfrm>
          <a:custGeom>
            <a:avLst/>
            <a:gdLst/>
            <a:ahLst/>
            <a:cxnLst/>
            <a:rect l="l" t="t" r="r" b="b"/>
            <a:pathLst>
              <a:path w="37514" h="1763151">
                <a:moveTo>
                  <a:pt x="37514" y="0"/>
                </a:moveTo>
                <a:lnTo>
                  <a:pt x="37514" y="0"/>
                </a:lnTo>
                <a:lnTo>
                  <a:pt x="37514" y="1763151"/>
                </a:lnTo>
                <a:lnTo>
                  <a:pt x="37514" y="1763151"/>
                </a:lnTo>
                <a:cubicBezTo>
                  <a:pt x="16796" y="1763151"/>
                  <a:pt x="0" y="1746355"/>
                  <a:pt x="0" y="1725637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11" name="Shape 8"/>
          <p:cNvSpPr/>
          <p:nvPr/>
        </p:nvSpPr>
        <p:spPr>
          <a:xfrm>
            <a:off x="600222" y="2103468"/>
            <a:ext cx="450166" cy="450166"/>
          </a:xfrm>
          <a:custGeom>
            <a:avLst/>
            <a:gdLst/>
            <a:ahLst/>
            <a:cxnLst/>
            <a:rect l="l" t="t" r="r" b="b"/>
            <a:pathLst>
              <a:path w="450166" h="450166">
                <a:moveTo>
                  <a:pt x="75029" y="0"/>
                </a:moveTo>
                <a:lnTo>
                  <a:pt x="375137" y="0"/>
                </a:lnTo>
                <a:cubicBezTo>
                  <a:pt x="416547" y="0"/>
                  <a:pt x="450166" y="33619"/>
                  <a:pt x="450166" y="75029"/>
                </a:cubicBezTo>
                <a:lnTo>
                  <a:pt x="450166" y="375137"/>
                </a:lnTo>
                <a:cubicBezTo>
                  <a:pt x="450166" y="416574"/>
                  <a:pt x="416574" y="450166"/>
                  <a:pt x="375137" y="450166"/>
                </a:cubicBezTo>
                <a:lnTo>
                  <a:pt x="75029" y="450166"/>
                </a:lnTo>
                <a:cubicBezTo>
                  <a:pt x="33619" y="450166"/>
                  <a:pt x="0" y="416547"/>
                  <a:pt x="0" y="375137"/>
                </a:cubicBezTo>
                <a:lnTo>
                  <a:pt x="0" y="75029"/>
                </a:lnTo>
                <a:cubicBezTo>
                  <a:pt x="0" y="33592"/>
                  <a:pt x="33592" y="0"/>
                  <a:pt x="75029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743243" y="2234766"/>
            <a:ext cx="164123" cy="187569"/>
          </a:xfrm>
          <a:custGeom>
            <a:avLst/>
            <a:gdLst/>
            <a:ahLst/>
            <a:cxnLst/>
            <a:rect l="l" t="t" r="r" b="b"/>
            <a:pathLst>
              <a:path w="164123" h="187569">
                <a:moveTo>
                  <a:pt x="164123" y="75394"/>
                </a:moveTo>
                <a:cubicBezTo>
                  <a:pt x="158701" y="78984"/>
                  <a:pt x="152473" y="81878"/>
                  <a:pt x="145989" y="84186"/>
                </a:cubicBezTo>
                <a:cubicBezTo>
                  <a:pt x="128771" y="90341"/>
                  <a:pt x="106167" y="93785"/>
                  <a:pt x="82062" y="93785"/>
                </a:cubicBezTo>
                <a:cubicBezTo>
                  <a:pt x="57956" y="93785"/>
                  <a:pt x="35316" y="90304"/>
                  <a:pt x="18134" y="84186"/>
                </a:cubicBezTo>
                <a:cubicBezTo>
                  <a:pt x="11686" y="81878"/>
                  <a:pt x="5422" y="78984"/>
                  <a:pt x="0" y="75394"/>
                </a:cubicBezTo>
                <a:lnTo>
                  <a:pt x="0" y="105508"/>
                </a:lnTo>
                <a:cubicBezTo>
                  <a:pt x="0" y="121700"/>
                  <a:pt x="36745" y="134815"/>
                  <a:pt x="82062" y="134815"/>
                </a:cubicBezTo>
                <a:cubicBezTo>
                  <a:pt x="127379" y="134815"/>
                  <a:pt x="164123" y="121700"/>
                  <a:pt x="164123" y="105508"/>
                </a:cubicBezTo>
                <a:lnTo>
                  <a:pt x="164123" y="75394"/>
                </a:lnTo>
                <a:close/>
                <a:moveTo>
                  <a:pt x="164123" y="46892"/>
                </a:moveTo>
                <a:lnTo>
                  <a:pt x="164123" y="29308"/>
                </a:lnTo>
                <a:cubicBezTo>
                  <a:pt x="164123" y="13115"/>
                  <a:pt x="127379" y="0"/>
                  <a:pt x="82062" y="0"/>
                </a:cubicBezTo>
                <a:cubicBezTo>
                  <a:pt x="36745" y="0"/>
                  <a:pt x="0" y="13115"/>
                  <a:pt x="0" y="29308"/>
                </a:cubicBezTo>
                <a:lnTo>
                  <a:pt x="0" y="46892"/>
                </a:lnTo>
                <a:cubicBezTo>
                  <a:pt x="0" y="63085"/>
                  <a:pt x="36745" y="76200"/>
                  <a:pt x="82062" y="76200"/>
                </a:cubicBezTo>
                <a:cubicBezTo>
                  <a:pt x="127379" y="76200"/>
                  <a:pt x="164123" y="63085"/>
                  <a:pt x="164123" y="46892"/>
                </a:cubicBezTo>
                <a:close/>
                <a:moveTo>
                  <a:pt x="145989" y="142802"/>
                </a:moveTo>
                <a:cubicBezTo>
                  <a:pt x="128807" y="148920"/>
                  <a:pt x="106204" y="152400"/>
                  <a:pt x="82062" y="152400"/>
                </a:cubicBezTo>
                <a:cubicBezTo>
                  <a:pt x="57919" y="152400"/>
                  <a:pt x="35316" y="148920"/>
                  <a:pt x="18134" y="142802"/>
                </a:cubicBezTo>
                <a:cubicBezTo>
                  <a:pt x="11686" y="140494"/>
                  <a:pt x="5422" y="137600"/>
                  <a:pt x="0" y="134009"/>
                </a:cubicBezTo>
                <a:lnTo>
                  <a:pt x="0" y="158262"/>
                </a:lnTo>
                <a:cubicBezTo>
                  <a:pt x="0" y="174454"/>
                  <a:pt x="36745" y="187569"/>
                  <a:pt x="82062" y="187569"/>
                </a:cubicBezTo>
                <a:cubicBezTo>
                  <a:pt x="127379" y="187569"/>
                  <a:pt x="164123" y="174454"/>
                  <a:pt x="164123" y="158262"/>
                </a:cubicBezTo>
                <a:lnTo>
                  <a:pt x="164123" y="134009"/>
                </a:lnTo>
                <a:cubicBezTo>
                  <a:pt x="158701" y="137600"/>
                  <a:pt x="152473" y="140494"/>
                  <a:pt x="145989" y="142802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13" name="Text 10"/>
          <p:cNvSpPr/>
          <p:nvPr/>
        </p:nvSpPr>
        <p:spPr>
          <a:xfrm>
            <a:off x="1200443" y="2103468"/>
            <a:ext cx="2682240" cy="300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Comprehensive Coverage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00222" y="2666176"/>
            <a:ext cx="5308209" cy="2438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2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100+ features</a:t>
            </a:r>
            <a:r>
              <a:rPr lang="en-US" sz="118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across nine categories ensure no attack vector goes undetected.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18978" y="3060071"/>
            <a:ext cx="150055" cy="150055"/>
          </a:xfrm>
          <a:custGeom>
            <a:avLst/>
            <a:gdLst/>
            <a:ahLst/>
            <a:cxnLst/>
            <a:rect l="l" t="t" r="r" b="b"/>
            <a:pathLst>
              <a:path w="150055" h="150055">
                <a:moveTo>
                  <a:pt x="75028" y="150055"/>
                </a:moveTo>
                <a:cubicBezTo>
                  <a:pt x="116437" y="150055"/>
                  <a:pt x="150055" y="116437"/>
                  <a:pt x="150055" y="75028"/>
                </a:cubicBezTo>
                <a:cubicBezTo>
                  <a:pt x="150055" y="33619"/>
                  <a:pt x="116437" y="0"/>
                  <a:pt x="75028" y="0"/>
                </a:cubicBezTo>
                <a:cubicBezTo>
                  <a:pt x="33619" y="0"/>
                  <a:pt x="0" y="33619"/>
                  <a:pt x="0" y="75028"/>
                </a:cubicBezTo>
                <a:cubicBezTo>
                  <a:pt x="0" y="116437"/>
                  <a:pt x="33619" y="150055"/>
                  <a:pt x="75028" y="150055"/>
                </a:cubicBezTo>
                <a:close/>
                <a:moveTo>
                  <a:pt x="99763" y="62337"/>
                </a:moveTo>
                <a:lnTo>
                  <a:pt x="76317" y="99851"/>
                </a:lnTo>
                <a:cubicBezTo>
                  <a:pt x="75086" y="101815"/>
                  <a:pt x="72976" y="103046"/>
                  <a:pt x="70661" y="103163"/>
                </a:cubicBezTo>
                <a:cubicBezTo>
                  <a:pt x="68346" y="103280"/>
                  <a:pt x="66118" y="102225"/>
                  <a:pt x="64741" y="100350"/>
                </a:cubicBezTo>
                <a:lnTo>
                  <a:pt x="50673" y="81593"/>
                </a:lnTo>
                <a:cubicBezTo>
                  <a:pt x="48328" y="78486"/>
                  <a:pt x="48973" y="74090"/>
                  <a:pt x="52080" y="71745"/>
                </a:cubicBezTo>
                <a:cubicBezTo>
                  <a:pt x="55186" y="69401"/>
                  <a:pt x="59583" y="70045"/>
                  <a:pt x="61927" y="73152"/>
                </a:cubicBezTo>
                <a:lnTo>
                  <a:pt x="69840" y="83703"/>
                </a:lnTo>
                <a:lnTo>
                  <a:pt x="87835" y="54893"/>
                </a:lnTo>
                <a:cubicBezTo>
                  <a:pt x="89887" y="51611"/>
                  <a:pt x="94224" y="50585"/>
                  <a:pt x="97536" y="52666"/>
                </a:cubicBezTo>
                <a:cubicBezTo>
                  <a:pt x="100848" y="54747"/>
                  <a:pt x="101844" y="59055"/>
                  <a:pt x="99763" y="62367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6" name="Text 13"/>
          <p:cNvSpPr/>
          <p:nvPr/>
        </p:nvSpPr>
        <p:spPr>
          <a:xfrm>
            <a:off x="862818" y="3022557"/>
            <a:ext cx="2372751" cy="225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2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Multi-dimensional threat visibility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187675" y="1915899"/>
            <a:ext cx="5627077" cy="1763151"/>
          </a:xfrm>
          <a:custGeom>
            <a:avLst/>
            <a:gdLst/>
            <a:ahLst/>
            <a:cxnLst/>
            <a:rect l="l" t="t" r="r" b="b"/>
            <a:pathLst>
              <a:path w="5627077" h="1763151">
                <a:moveTo>
                  <a:pt x="37514" y="0"/>
                </a:moveTo>
                <a:lnTo>
                  <a:pt x="5514535" y="0"/>
                </a:lnTo>
                <a:cubicBezTo>
                  <a:pt x="5576690" y="0"/>
                  <a:pt x="5627077" y="50387"/>
                  <a:pt x="5627077" y="112542"/>
                </a:cubicBezTo>
                <a:lnTo>
                  <a:pt x="5627077" y="1650609"/>
                </a:lnTo>
                <a:cubicBezTo>
                  <a:pt x="5627077" y="1712764"/>
                  <a:pt x="5576690" y="1763151"/>
                  <a:pt x="5514535" y="1763151"/>
                </a:cubicBezTo>
                <a:lnTo>
                  <a:pt x="37514" y="1763151"/>
                </a:lnTo>
                <a:cubicBezTo>
                  <a:pt x="16796" y="1763151"/>
                  <a:pt x="0" y="1746355"/>
                  <a:pt x="0" y="1725637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161B22">
              <a:alpha val="80000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6187675" y="1915899"/>
            <a:ext cx="37514" cy="1763151"/>
          </a:xfrm>
          <a:custGeom>
            <a:avLst/>
            <a:gdLst/>
            <a:ahLst/>
            <a:cxnLst/>
            <a:rect l="l" t="t" r="r" b="b"/>
            <a:pathLst>
              <a:path w="37514" h="1763151">
                <a:moveTo>
                  <a:pt x="37514" y="0"/>
                </a:moveTo>
                <a:lnTo>
                  <a:pt x="37514" y="0"/>
                </a:lnTo>
                <a:lnTo>
                  <a:pt x="37514" y="1763151"/>
                </a:lnTo>
                <a:lnTo>
                  <a:pt x="37514" y="1763151"/>
                </a:lnTo>
                <a:cubicBezTo>
                  <a:pt x="16796" y="1763151"/>
                  <a:pt x="0" y="1746355"/>
                  <a:pt x="0" y="1725637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9" name="Shape 16"/>
          <p:cNvSpPr/>
          <p:nvPr/>
        </p:nvSpPr>
        <p:spPr>
          <a:xfrm>
            <a:off x="6394001" y="2103468"/>
            <a:ext cx="450166" cy="450166"/>
          </a:xfrm>
          <a:custGeom>
            <a:avLst/>
            <a:gdLst/>
            <a:ahLst/>
            <a:cxnLst/>
            <a:rect l="l" t="t" r="r" b="b"/>
            <a:pathLst>
              <a:path w="450166" h="450166">
                <a:moveTo>
                  <a:pt x="75029" y="0"/>
                </a:moveTo>
                <a:lnTo>
                  <a:pt x="375137" y="0"/>
                </a:lnTo>
                <a:cubicBezTo>
                  <a:pt x="416547" y="0"/>
                  <a:pt x="450166" y="33619"/>
                  <a:pt x="450166" y="75029"/>
                </a:cubicBezTo>
                <a:lnTo>
                  <a:pt x="450166" y="375137"/>
                </a:lnTo>
                <a:cubicBezTo>
                  <a:pt x="450166" y="416574"/>
                  <a:pt x="416574" y="450166"/>
                  <a:pt x="375137" y="450166"/>
                </a:cubicBezTo>
                <a:lnTo>
                  <a:pt x="75029" y="450166"/>
                </a:lnTo>
                <a:cubicBezTo>
                  <a:pt x="33619" y="450166"/>
                  <a:pt x="0" y="416547"/>
                  <a:pt x="0" y="375137"/>
                </a:cubicBezTo>
                <a:lnTo>
                  <a:pt x="0" y="75029"/>
                </a:lnTo>
                <a:cubicBezTo>
                  <a:pt x="0" y="33592"/>
                  <a:pt x="33592" y="0"/>
                  <a:pt x="75029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6525299" y="2234766"/>
            <a:ext cx="187569" cy="187569"/>
          </a:xfrm>
          <a:custGeom>
            <a:avLst/>
            <a:gdLst/>
            <a:ahLst/>
            <a:cxnLst/>
            <a:rect l="l" t="t" r="r" b="b"/>
            <a:pathLst>
              <a:path w="187569" h="187569">
                <a:moveTo>
                  <a:pt x="85175" y="1905"/>
                </a:moveTo>
                <a:cubicBezTo>
                  <a:pt x="90634" y="-623"/>
                  <a:pt x="96935" y="-623"/>
                  <a:pt x="102394" y="1905"/>
                </a:cubicBezTo>
                <a:lnTo>
                  <a:pt x="182477" y="38906"/>
                </a:lnTo>
                <a:cubicBezTo>
                  <a:pt x="185591" y="40335"/>
                  <a:pt x="187569" y="43449"/>
                  <a:pt x="187569" y="46892"/>
                </a:cubicBezTo>
                <a:cubicBezTo>
                  <a:pt x="187569" y="50336"/>
                  <a:pt x="185591" y="53450"/>
                  <a:pt x="182477" y="54879"/>
                </a:cubicBezTo>
                <a:lnTo>
                  <a:pt x="102394" y="91880"/>
                </a:lnTo>
                <a:cubicBezTo>
                  <a:pt x="96935" y="94407"/>
                  <a:pt x="90634" y="94407"/>
                  <a:pt x="85175" y="91880"/>
                </a:cubicBezTo>
                <a:lnTo>
                  <a:pt x="5092" y="54879"/>
                </a:lnTo>
                <a:cubicBezTo>
                  <a:pt x="1978" y="53413"/>
                  <a:pt x="0" y="50299"/>
                  <a:pt x="0" y="46892"/>
                </a:cubicBezTo>
                <a:cubicBezTo>
                  <a:pt x="0" y="43485"/>
                  <a:pt x="1978" y="40335"/>
                  <a:pt x="5092" y="38906"/>
                </a:cubicBezTo>
                <a:lnTo>
                  <a:pt x="85175" y="1905"/>
                </a:lnTo>
                <a:close/>
                <a:moveTo>
                  <a:pt x="17621" y="80010"/>
                </a:moveTo>
                <a:lnTo>
                  <a:pt x="77812" y="107816"/>
                </a:lnTo>
                <a:cubicBezTo>
                  <a:pt x="87960" y="112505"/>
                  <a:pt x="99646" y="112505"/>
                  <a:pt x="109794" y="107816"/>
                </a:cubicBezTo>
                <a:lnTo>
                  <a:pt x="169985" y="80010"/>
                </a:lnTo>
                <a:lnTo>
                  <a:pt x="182477" y="85798"/>
                </a:lnTo>
                <a:cubicBezTo>
                  <a:pt x="185591" y="87227"/>
                  <a:pt x="187569" y="90341"/>
                  <a:pt x="187569" y="93785"/>
                </a:cubicBezTo>
                <a:cubicBezTo>
                  <a:pt x="187569" y="97228"/>
                  <a:pt x="185591" y="100342"/>
                  <a:pt x="182477" y="101771"/>
                </a:cubicBezTo>
                <a:lnTo>
                  <a:pt x="102394" y="138772"/>
                </a:lnTo>
                <a:cubicBezTo>
                  <a:pt x="96935" y="141300"/>
                  <a:pt x="90634" y="141300"/>
                  <a:pt x="85175" y="138772"/>
                </a:cubicBezTo>
                <a:lnTo>
                  <a:pt x="5092" y="101771"/>
                </a:lnTo>
                <a:cubicBezTo>
                  <a:pt x="1978" y="100306"/>
                  <a:pt x="0" y="97192"/>
                  <a:pt x="0" y="93785"/>
                </a:cubicBezTo>
                <a:cubicBezTo>
                  <a:pt x="0" y="90378"/>
                  <a:pt x="1978" y="87227"/>
                  <a:pt x="5092" y="85798"/>
                </a:cubicBezTo>
                <a:lnTo>
                  <a:pt x="17585" y="80010"/>
                </a:lnTo>
                <a:close/>
                <a:moveTo>
                  <a:pt x="5092" y="132691"/>
                </a:moveTo>
                <a:lnTo>
                  <a:pt x="17585" y="126902"/>
                </a:lnTo>
                <a:lnTo>
                  <a:pt x="77775" y="154708"/>
                </a:lnTo>
                <a:cubicBezTo>
                  <a:pt x="87923" y="159397"/>
                  <a:pt x="99610" y="159397"/>
                  <a:pt x="109757" y="154708"/>
                </a:cubicBezTo>
                <a:lnTo>
                  <a:pt x="169948" y="126902"/>
                </a:lnTo>
                <a:lnTo>
                  <a:pt x="182440" y="132691"/>
                </a:lnTo>
                <a:cubicBezTo>
                  <a:pt x="185554" y="134119"/>
                  <a:pt x="187533" y="137233"/>
                  <a:pt x="187533" y="140677"/>
                </a:cubicBezTo>
                <a:cubicBezTo>
                  <a:pt x="187533" y="144121"/>
                  <a:pt x="185554" y="147235"/>
                  <a:pt x="182440" y="148663"/>
                </a:cubicBezTo>
                <a:lnTo>
                  <a:pt x="102357" y="185664"/>
                </a:lnTo>
                <a:cubicBezTo>
                  <a:pt x="96899" y="188192"/>
                  <a:pt x="90597" y="188192"/>
                  <a:pt x="85139" y="185664"/>
                </a:cubicBezTo>
                <a:lnTo>
                  <a:pt x="5092" y="148663"/>
                </a:lnTo>
                <a:cubicBezTo>
                  <a:pt x="1978" y="147198"/>
                  <a:pt x="0" y="144084"/>
                  <a:pt x="0" y="140677"/>
                </a:cubicBezTo>
                <a:cubicBezTo>
                  <a:pt x="0" y="137270"/>
                  <a:pt x="1978" y="134119"/>
                  <a:pt x="5092" y="132691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1" name="Text 18"/>
          <p:cNvSpPr/>
          <p:nvPr/>
        </p:nvSpPr>
        <p:spPr>
          <a:xfrm>
            <a:off x="6994222" y="2103468"/>
            <a:ext cx="2307102" cy="300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Ensemble Robustness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394001" y="2666176"/>
            <a:ext cx="5308209" cy="4876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2" dirty="0">
                <a:solidFill>
                  <a:srgbClr val="3FB9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Four-model ensemble</a:t>
            </a:r>
            <a:r>
              <a:rPr lang="en-US" sz="118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voting reduces false positives and increases accuracy.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6412758" y="3303911"/>
            <a:ext cx="150055" cy="150055"/>
          </a:xfrm>
          <a:custGeom>
            <a:avLst/>
            <a:gdLst/>
            <a:ahLst/>
            <a:cxnLst/>
            <a:rect l="l" t="t" r="r" b="b"/>
            <a:pathLst>
              <a:path w="150055" h="150055">
                <a:moveTo>
                  <a:pt x="75028" y="150055"/>
                </a:moveTo>
                <a:cubicBezTo>
                  <a:pt x="116437" y="150055"/>
                  <a:pt x="150055" y="116437"/>
                  <a:pt x="150055" y="75028"/>
                </a:cubicBezTo>
                <a:cubicBezTo>
                  <a:pt x="150055" y="33619"/>
                  <a:pt x="116437" y="0"/>
                  <a:pt x="75028" y="0"/>
                </a:cubicBezTo>
                <a:cubicBezTo>
                  <a:pt x="33619" y="0"/>
                  <a:pt x="0" y="33619"/>
                  <a:pt x="0" y="75028"/>
                </a:cubicBezTo>
                <a:cubicBezTo>
                  <a:pt x="0" y="116437"/>
                  <a:pt x="33619" y="150055"/>
                  <a:pt x="75028" y="150055"/>
                </a:cubicBezTo>
                <a:close/>
                <a:moveTo>
                  <a:pt x="99763" y="62337"/>
                </a:moveTo>
                <a:lnTo>
                  <a:pt x="76317" y="99851"/>
                </a:lnTo>
                <a:cubicBezTo>
                  <a:pt x="75086" y="101815"/>
                  <a:pt x="72976" y="103046"/>
                  <a:pt x="70661" y="103163"/>
                </a:cubicBezTo>
                <a:cubicBezTo>
                  <a:pt x="68346" y="103280"/>
                  <a:pt x="66118" y="102225"/>
                  <a:pt x="64741" y="100350"/>
                </a:cubicBezTo>
                <a:lnTo>
                  <a:pt x="50673" y="81593"/>
                </a:lnTo>
                <a:cubicBezTo>
                  <a:pt x="48328" y="78486"/>
                  <a:pt x="48973" y="74090"/>
                  <a:pt x="52080" y="71745"/>
                </a:cubicBezTo>
                <a:cubicBezTo>
                  <a:pt x="55186" y="69401"/>
                  <a:pt x="59583" y="70045"/>
                  <a:pt x="61927" y="73152"/>
                </a:cubicBezTo>
                <a:lnTo>
                  <a:pt x="69840" y="83703"/>
                </a:lnTo>
                <a:lnTo>
                  <a:pt x="87835" y="54893"/>
                </a:lnTo>
                <a:cubicBezTo>
                  <a:pt x="89887" y="51611"/>
                  <a:pt x="94224" y="50585"/>
                  <a:pt x="97536" y="52666"/>
                </a:cubicBezTo>
                <a:cubicBezTo>
                  <a:pt x="100848" y="54747"/>
                  <a:pt x="101844" y="59055"/>
                  <a:pt x="99763" y="62367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4" name="Text 21"/>
          <p:cNvSpPr/>
          <p:nvPr/>
        </p:nvSpPr>
        <p:spPr>
          <a:xfrm>
            <a:off x="6656598" y="3266397"/>
            <a:ext cx="2494671" cy="225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97.3% accuracy, 2.1% false positives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393895" y="3829105"/>
            <a:ext cx="5627077" cy="1763151"/>
          </a:xfrm>
          <a:custGeom>
            <a:avLst/>
            <a:gdLst/>
            <a:ahLst/>
            <a:cxnLst/>
            <a:rect l="l" t="t" r="r" b="b"/>
            <a:pathLst>
              <a:path w="5627077" h="1763151">
                <a:moveTo>
                  <a:pt x="37514" y="0"/>
                </a:moveTo>
                <a:lnTo>
                  <a:pt x="5514535" y="0"/>
                </a:lnTo>
                <a:cubicBezTo>
                  <a:pt x="5576690" y="0"/>
                  <a:pt x="5627077" y="50387"/>
                  <a:pt x="5627077" y="112542"/>
                </a:cubicBezTo>
                <a:lnTo>
                  <a:pt x="5627077" y="1650609"/>
                </a:lnTo>
                <a:cubicBezTo>
                  <a:pt x="5627077" y="1712764"/>
                  <a:pt x="5576690" y="1763151"/>
                  <a:pt x="5514535" y="1763151"/>
                </a:cubicBezTo>
                <a:lnTo>
                  <a:pt x="37514" y="1763151"/>
                </a:lnTo>
                <a:cubicBezTo>
                  <a:pt x="16796" y="1763151"/>
                  <a:pt x="0" y="1746355"/>
                  <a:pt x="0" y="1725637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161B22">
              <a:alpha val="80000"/>
            </a:srgbClr>
          </a:solidFill>
          <a:ln/>
        </p:spPr>
      </p:sp>
      <p:sp>
        <p:nvSpPr>
          <p:cNvPr id="26" name="Shape 23"/>
          <p:cNvSpPr/>
          <p:nvPr/>
        </p:nvSpPr>
        <p:spPr>
          <a:xfrm>
            <a:off x="393895" y="3829105"/>
            <a:ext cx="37514" cy="1763151"/>
          </a:xfrm>
          <a:custGeom>
            <a:avLst/>
            <a:gdLst/>
            <a:ahLst/>
            <a:cxnLst/>
            <a:rect l="l" t="t" r="r" b="b"/>
            <a:pathLst>
              <a:path w="37514" h="1763151">
                <a:moveTo>
                  <a:pt x="37514" y="0"/>
                </a:moveTo>
                <a:lnTo>
                  <a:pt x="37514" y="0"/>
                </a:lnTo>
                <a:lnTo>
                  <a:pt x="37514" y="1763151"/>
                </a:lnTo>
                <a:lnTo>
                  <a:pt x="37514" y="1763151"/>
                </a:lnTo>
                <a:cubicBezTo>
                  <a:pt x="16796" y="1763151"/>
                  <a:pt x="0" y="1746355"/>
                  <a:pt x="0" y="1725637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7" name="Shape 24"/>
          <p:cNvSpPr/>
          <p:nvPr/>
        </p:nvSpPr>
        <p:spPr>
          <a:xfrm>
            <a:off x="600222" y="4016674"/>
            <a:ext cx="450166" cy="450166"/>
          </a:xfrm>
          <a:custGeom>
            <a:avLst/>
            <a:gdLst/>
            <a:ahLst/>
            <a:cxnLst/>
            <a:rect l="l" t="t" r="r" b="b"/>
            <a:pathLst>
              <a:path w="450166" h="450166">
                <a:moveTo>
                  <a:pt x="75029" y="0"/>
                </a:moveTo>
                <a:lnTo>
                  <a:pt x="375137" y="0"/>
                </a:lnTo>
                <a:cubicBezTo>
                  <a:pt x="416547" y="0"/>
                  <a:pt x="450166" y="33619"/>
                  <a:pt x="450166" y="75029"/>
                </a:cubicBezTo>
                <a:lnTo>
                  <a:pt x="450166" y="375137"/>
                </a:lnTo>
                <a:cubicBezTo>
                  <a:pt x="450166" y="416574"/>
                  <a:pt x="416574" y="450166"/>
                  <a:pt x="375137" y="450166"/>
                </a:cubicBezTo>
                <a:lnTo>
                  <a:pt x="75029" y="450166"/>
                </a:lnTo>
                <a:cubicBezTo>
                  <a:pt x="33619" y="450166"/>
                  <a:pt x="0" y="416547"/>
                  <a:pt x="0" y="375137"/>
                </a:cubicBezTo>
                <a:lnTo>
                  <a:pt x="0" y="75029"/>
                </a:lnTo>
                <a:cubicBezTo>
                  <a:pt x="0" y="33592"/>
                  <a:pt x="33592" y="0"/>
                  <a:pt x="75029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28" name="Shape 25"/>
          <p:cNvSpPr/>
          <p:nvPr/>
        </p:nvSpPr>
        <p:spPr>
          <a:xfrm>
            <a:off x="766689" y="4147973"/>
            <a:ext cx="117231" cy="187569"/>
          </a:xfrm>
          <a:custGeom>
            <a:avLst/>
            <a:gdLst/>
            <a:ahLst/>
            <a:cxnLst/>
            <a:rect l="l" t="t" r="r" b="b"/>
            <a:pathLst>
              <a:path w="117231" h="187569">
                <a:moveTo>
                  <a:pt x="58615" y="0"/>
                </a:moveTo>
                <a:cubicBezTo>
                  <a:pt x="39199" y="0"/>
                  <a:pt x="23446" y="15753"/>
                  <a:pt x="23446" y="35169"/>
                </a:cubicBezTo>
                <a:lnTo>
                  <a:pt x="23446" y="95506"/>
                </a:lnTo>
                <a:cubicBezTo>
                  <a:pt x="12639" y="105141"/>
                  <a:pt x="5862" y="119209"/>
                  <a:pt x="5862" y="134815"/>
                </a:cubicBezTo>
                <a:cubicBezTo>
                  <a:pt x="5862" y="163940"/>
                  <a:pt x="29491" y="187569"/>
                  <a:pt x="58615" y="187569"/>
                </a:cubicBezTo>
                <a:cubicBezTo>
                  <a:pt x="87740" y="187569"/>
                  <a:pt x="111369" y="163940"/>
                  <a:pt x="111369" y="134815"/>
                </a:cubicBezTo>
                <a:cubicBezTo>
                  <a:pt x="111369" y="119209"/>
                  <a:pt x="104592" y="105141"/>
                  <a:pt x="93785" y="95506"/>
                </a:cubicBezTo>
                <a:lnTo>
                  <a:pt x="93785" y="35169"/>
                </a:lnTo>
                <a:cubicBezTo>
                  <a:pt x="93785" y="15753"/>
                  <a:pt x="78032" y="0"/>
                  <a:pt x="58615" y="0"/>
                </a:cubicBezTo>
                <a:close/>
                <a:moveTo>
                  <a:pt x="82062" y="134815"/>
                </a:moveTo>
                <a:cubicBezTo>
                  <a:pt x="82062" y="147747"/>
                  <a:pt x="71547" y="158262"/>
                  <a:pt x="58615" y="158262"/>
                </a:cubicBezTo>
                <a:cubicBezTo>
                  <a:pt x="45683" y="158262"/>
                  <a:pt x="35169" y="147747"/>
                  <a:pt x="35169" y="134815"/>
                </a:cubicBezTo>
                <a:cubicBezTo>
                  <a:pt x="35169" y="124961"/>
                  <a:pt x="41214" y="116535"/>
                  <a:pt x="49823" y="113091"/>
                </a:cubicBezTo>
                <a:lnTo>
                  <a:pt x="49823" y="79131"/>
                </a:lnTo>
                <a:cubicBezTo>
                  <a:pt x="49823" y="74258"/>
                  <a:pt x="53743" y="70338"/>
                  <a:pt x="58615" y="70338"/>
                </a:cubicBezTo>
                <a:cubicBezTo>
                  <a:pt x="63488" y="70338"/>
                  <a:pt x="67408" y="74258"/>
                  <a:pt x="67408" y="79131"/>
                </a:cubicBezTo>
                <a:lnTo>
                  <a:pt x="67408" y="113091"/>
                </a:lnTo>
                <a:cubicBezTo>
                  <a:pt x="76017" y="116571"/>
                  <a:pt x="82062" y="124997"/>
                  <a:pt x="82062" y="134815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9" name="Text 26"/>
          <p:cNvSpPr/>
          <p:nvPr/>
        </p:nvSpPr>
        <p:spPr>
          <a:xfrm>
            <a:off x="1200443" y="4016674"/>
            <a:ext cx="2072640" cy="300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Confidence Scoring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00222" y="4579382"/>
            <a:ext cx="5308209" cy="4876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2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0.0-1.0 confidence scores</a:t>
            </a:r>
            <a:r>
              <a:rPr lang="en-US" sz="118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enable risk-based prioritization and reduce alert fatigue.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618978" y="5217117"/>
            <a:ext cx="150055" cy="150055"/>
          </a:xfrm>
          <a:custGeom>
            <a:avLst/>
            <a:gdLst/>
            <a:ahLst/>
            <a:cxnLst/>
            <a:rect l="l" t="t" r="r" b="b"/>
            <a:pathLst>
              <a:path w="150055" h="150055">
                <a:moveTo>
                  <a:pt x="75028" y="150055"/>
                </a:moveTo>
                <a:cubicBezTo>
                  <a:pt x="116437" y="150055"/>
                  <a:pt x="150055" y="116437"/>
                  <a:pt x="150055" y="75028"/>
                </a:cubicBezTo>
                <a:cubicBezTo>
                  <a:pt x="150055" y="33619"/>
                  <a:pt x="116437" y="0"/>
                  <a:pt x="75028" y="0"/>
                </a:cubicBezTo>
                <a:cubicBezTo>
                  <a:pt x="33619" y="0"/>
                  <a:pt x="0" y="33619"/>
                  <a:pt x="0" y="75028"/>
                </a:cubicBezTo>
                <a:cubicBezTo>
                  <a:pt x="0" y="116437"/>
                  <a:pt x="33619" y="150055"/>
                  <a:pt x="75028" y="150055"/>
                </a:cubicBezTo>
                <a:close/>
                <a:moveTo>
                  <a:pt x="99763" y="62337"/>
                </a:moveTo>
                <a:lnTo>
                  <a:pt x="76317" y="99851"/>
                </a:lnTo>
                <a:cubicBezTo>
                  <a:pt x="75086" y="101815"/>
                  <a:pt x="72976" y="103046"/>
                  <a:pt x="70661" y="103163"/>
                </a:cubicBezTo>
                <a:cubicBezTo>
                  <a:pt x="68346" y="103280"/>
                  <a:pt x="66118" y="102225"/>
                  <a:pt x="64741" y="100350"/>
                </a:cubicBezTo>
                <a:lnTo>
                  <a:pt x="50673" y="81593"/>
                </a:lnTo>
                <a:cubicBezTo>
                  <a:pt x="48328" y="78486"/>
                  <a:pt x="48973" y="74090"/>
                  <a:pt x="52080" y="71745"/>
                </a:cubicBezTo>
                <a:cubicBezTo>
                  <a:pt x="55186" y="69401"/>
                  <a:pt x="59583" y="70045"/>
                  <a:pt x="61927" y="73152"/>
                </a:cubicBezTo>
                <a:lnTo>
                  <a:pt x="69840" y="83703"/>
                </a:lnTo>
                <a:lnTo>
                  <a:pt x="87835" y="54893"/>
                </a:lnTo>
                <a:cubicBezTo>
                  <a:pt x="89887" y="51611"/>
                  <a:pt x="94224" y="50585"/>
                  <a:pt x="97536" y="52666"/>
                </a:cubicBezTo>
                <a:cubicBezTo>
                  <a:pt x="100848" y="54747"/>
                  <a:pt x="101844" y="59055"/>
                  <a:pt x="99763" y="62367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2" name="Text 29"/>
          <p:cNvSpPr/>
          <p:nvPr/>
        </p:nvSpPr>
        <p:spPr>
          <a:xfrm>
            <a:off x="862818" y="5179603"/>
            <a:ext cx="1631852" cy="225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2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Actionable intelligence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6187675" y="3829105"/>
            <a:ext cx="5627077" cy="1763151"/>
          </a:xfrm>
          <a:custGeom>
            <a:avLst/>
            <a:gdLst/>
            <a:ahLst/>
            <a:cxnLst/>
            <a:rect l="l" t="t" r="r" b="b"/>
            <a:pathLst>
              <a:path w="5627077" h="1763151">
                <a:moveTo>
                  <a:pt x="37514" y="0"/>
                </a:moveTo>
                <a:lnTo>
                  <a:pt x="5514535" y="0"/>
                </a:lnTo>
                <a:cubicBezTo>
                  <a:pt x="5576690" y="0"/>
                  <a:pt x="5627077" y="50387"/>
                  <a:pt x="5627077" y="112542"/>
                </a:cubicBezTo>
                <a:lnTo>
                  <a:pt x="5627077" y="1650609"/>
                </a:lnTo>
                <a:cubicBezTo>
                  <a:pt x="5627077" y="1712764"/>
                  <a:pt x="5576690" y="1763151"/>
                  <a:pt x="5514535" y="1763151"/>
                </a:cubicBezTo>
                <a:lnTo>
                  <a:pt x="37514" y="1763151"/>
                </a:lnTo>
                <a:cubicBezTo>
                  <a:pt x="16796" y="1763151"/>
                  <a:pt x="0" y="1746355"/>
                  <a:pt x="0" y="1725637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161B22">
              <a:alpha val="80000"/>
            </a:srgbClr>
          </a:solidFill>
          <a:ln/>
        </p:spPr>
      </p:sp>
      <p:sp>
        <p:nvSpPr>
          <p:cNvPr id="34" name="Shape 31"/>
          <p:cNvSpPr/>
          <p:nvPr/>
        </p:nvSpPr>
        <p:spPr>
          <a:xfrm>
            <a:off x="6187675" y="3829105"/>
            <a:ext cx="37514" cy="1763151"/>
          </a:xfrm>
          <a:custGeom>
            <a:avLst/>
            <a:gdLst/>
            <a:ahLst/>
            <a:cxnLst/>
            <a:rect l="l" t="t" r="r" b="b"/>
            <a:pathLst>
              <a:path w="37514" h="1763151">
                <a:moveTo>
                  <a:pt x="37514" y="0"/>
                </a:moveTo>
                <a:lnTo>
                  <a:pt x="37514" y="0"/>
                </a:lnTo>
                <a:lnTo>
                  <a:pt x="37514" y="1763151"/>
                </a:lnTo>
                <a:lnTo>
                  <a:pt x="37514" y="1763151"/>
                </a:lnTo>
                <a:cubicBezTo>
                  <a:pt x="16796" y="1763151"/>
                  <a:pt x="0" y="1746355"/>
                  <a:pt x="0" y="1725637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5" name="Shape 32"/>
          <p:cNvSpPr/>
          <p:nvPr/>
        </p:nvSpPr>
        <p:spPr>
          <a:xfrm>
            <a:off x="6394001" y="4016674"/>
            <a:ext cx="450166" cy="450166"/>
          </a:xfrm>
          <a:custGeom>
            <a:avLst/>
            <a:gdLst/>
            <a:ahLst/>
            <a:cxnLst/>
            <a:rect l="l" t="t" r="r" b="b"/>
            <a:pathLst>
              <a:path w="450166" h="450166">
                <a:moveTo>
                  <a:pt x="75029" y="0"/>
                </a:moveTo>
                <a:lnTo>
                  <a:pt x="375137" y="0"/>
                </a:lnTo>
                <a:cubicBezTo>
                  <a:pt x="416547" y="0"/>
                  <a:pt x="450166" y="33619"/>
                  <a:pt x="450166" y="75029"/>
                </a:cubicBezTo>
                <a:lnTo>
                  <a:pt x="450166" y="375137"/>
                </a:lnTo>
                <a:cubicBezTo>
                  <a:pt x="450166" y="416574"/>
                  <a:pt x="416574" y="450166"/>
                  <a:pt x="375137" y="450166"/>
                </a:cubicBezTo>
                <a:lnTo>
                  <a:pt x="75029" y="450166"/>
                </a:lnTo>
                <a:cubicBezTo>
                  <a:pt x="33619" y="450166"/>
                  <a:pt x="0" y="416547"/>
                  <a:pt x="0" y="375137"/>
                </a:cubicBezTo>
                <a:lnTo>
                  <a:pt x="0" y="75029"/>
                </a:lnTo>
                <a:cubicBezTo>
                  <a:pt x="0" y="33592"/>
                  <a:pt x="33592" y="0"/>
                  <a:pt x="75029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36" name="Shape 33"/>
          <p:cNvSpPr/>
          <p:nvPr/>
        </p:nvSpPr>
        <p:spPr>
          <a:xfrm>
            <a:off x="6525299" y="4147973"/>
            <a:ext cx="187569" cy="187569"/>
          </a:xfrm>
          <a:custGeom>
            <a:avLst/>
            <a:gdLst/>
            <a:ahLst/>
            <a:cxnLst/>
            <a:rect l="l" t="t" r="r" b="b"/>
            <a:pathLst>
              <a:path w="187569" h="187569">
                <a:moveTo>
                  <a:pt x="93785" y="0"/>
                </a:moveTo>
                <a:cubicBezTo>
                  <a:pt x="99170" y="0"/>
                  <a:pt x="104116" y="2967"/>
                  <a:pt x="106680" y="7693"/>
                </a:cubicBezTo>
                <a:lnTo>
                  <a:pt x="185811" y="154232"/>
                </a:lnTo>
                <a:cubicBezTo>
                  <a:pt x="188265" y="158774"/>
                  <a:pt x="188155" y="164270"/>
                  <a:pt x="185518" y="168702"/>
                </a:cubicBezTo>
                <a:cubicBezTo>
                  <a:pt x="182880" y="173135"/>
                  <a:pt x="178081" y="175846"/>
                  <a:pt x="172915" y="175846"/>
                </a:cubicBezTo>
                <a:lnTo>
                  <a:pt x="14654" y="175846"/>
                </a:lnTo>
                <a:cubicBezTo>
                  <a:pt x="9488" y="175846"/>
                  <a:pt x="4726" y="173135"/>
                  <a:pt x="2052" y="168702"/>
                </a:cubicBezTo>
                <a:cubicBezTo>
                  <a:pt x="-623" y="164270"/>
                  <a:pt x="-696" y="158774"/>
                  <a:pt x="1758" y="154232"/>
                </a:cubicBezTo>
                <a:lnTo>
                  <a:pt x="80889" y="7693"/>
                </a:lnTo>
                <a:cubicBezTo>
                  <a:pt x="83454" y="2967"/>
                  <a:pt x="88399" y="0"/>
                  <a:pt x="93785" y="0"/>
                </a:cubicBezTo>
                <a:close/>
                <a:moveTo>
                  <a:pt x="93785" y="61546"/>
                </a:moveTo>
                <a:cubicBezTo>
                  <a:pt x="88912" y="61546"/>
                  <a:pt x="84992" y="65466"/>
                  <a:pt x="84992" y="70338"/>
                </a:cubicBezTo>
                <a:lnTo>
                  <a:pt x="84992" y="111369"/>
                </a:lnTo>
                <a:cubicBezTo>
                  <a:pt x="84992" y="116242"/>
                  <a:pt x="88912" y="120162"/>
                  <a:pt x="93785" y="120162"/>
                </a:cubicBezTo>
                <a:cubicBezTo>
                  <a:pt x="98657" y="120162"/>
                  <a:pt x="102577" y="116242"/>
                  <a:pt x="102577" y="111369"/>
                </a:cubicBezTo>
                <a:lnTo>
                  <a:pt x="102577" y="70338"/>
                </a:lnTo>
                <a:cubicBezTo>
                  <a:pt x="102577" y="65466"/>
                  <a:pt x="98657" y="61546"/>
                  <a:pt x="93785" y="61546"/>
                </a:cubicBezTo>
                <a:close/>
                <a:moveTo>
                  <a:pt x="103566" y="140677"/>
                </a:moveTo>
                <a:cubicBezTo>
                  <a:pt x="103789" y="137046"/>
                  <a:pt x="101978" y="133592"/>
                  <a:pt x="98865" y="131709"/>
                </a:cubicBezTo>
                <a:cubicBezTo>
                  <a:pt x="95753" y="129826"/>
                  <a:pt x="91853" y="129826"/>
                  <a:pt x="88740" y="131709"/>
                </a:cubicBezTo>
                <a:cubicBezTo>
                  <a:pt x="85628" y="133592"/>
                  <a:pt x="83817" y="137046"/>
                  <a:pt x="84040" y="140677"/>
                </a:cubicBezTo>
                <a:cubicBezTo>
                  <a:pt x="83817" y="144308"/>
                  <a:pt x="85628" y="147762"/>
                  <a:pt x="88740" y="149645"/>
                </a:cubicBezTo>
                <a:cubicBezTo>
                  <a:pt x="91853" y="151527"/>
                  <a:pt x="95753" y="151527"/>
                  <a:pt x="98865" y="149645"/>
                </a:cubicBezTo>
                <a:cubicBezTo>
                  <a:pt x="101978" y="147762"/>
                  <a:pt x="103789" y="144308"/>
                  <a:pt x="103566" y="140677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7" name="Text 34"/>
          <p:cNvSpPr/>
          <p:nvPr/>
        </p:nvSpPr>
        <p:spPr>
          <a:xfrm>
            <a:off x="6994222" y="4016674"/>
            <a:ext cx="1885071" cy="300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Heuristic Fallback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394001" y="4579382"/>
            <a:ext cx="5308209" cy="4876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2" dirty="0">
                <a:solidFill>
                  <a:srgbClr val="3FB9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Rule-based fallback</a:t>
            </a:r>
            <a:r>
              <a:rPr lang="en-US" sz="118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ensures coverage for zero-days and novel evasion techniques.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6412758" y="5217117"/>
            <a:ext cx="150055" cy="150055"/>
          </a:xfrm>
          <a:custGeom>
            <a:avLst/>
            <a:gdLst/>
            <a:ahLst/>
            <a:cxnLst/>
            <a:rect l="l" t="t" r="r" b="b"/>
            <a:pathLst>
              <a:path w="150055" h="150055">
                <a:moveTo>
                  <a:pt x="75028" y="150055"/>
                </a:moveTo>
                <a:cubicBezTo>
                  <a:pt x="116437" y="150055"/>
                  <a:pt x="150055" y="116437"/>
                  <a:pt x="150055" y="75028"/>
                </a:cubicBezTo>
                <a:cubicBezTo>
                  <a:pt x="150055" y="33619"/>
                  <a:pt x="116437" y="0"/>
                  <a:pt x="75028" y="0"/>
                </a:cubicBezTo>
                <a:cubicBezTo>
                  <a:pt x="33619" y="0"/>
                  <a:pt x="0" y="33619"/>
                  <a:pt x="0" y="75028"/>
                </a:cubicBezTo>
                <a:cubicBezTo>
                  <a:pt x="0" y="116437"/>
                  <a:pt x="33619" y="150055"/>
                  <a:pt x="75028" y="150055"/>
                </a:cubicBezTo>
                <a:close/>
                <a:moveTo>
                  <a:pt x="99763" y="62337"/>
                </a:moveTo>
                <a:lnTo>
                  <a:pt x="76317" y="99851"/>
                </a:lnTo>
                <a:cubicBezTo>
                  <a:pt x="75086" y="101815"/>
                  <a:pt x="72976" y="103046"/>
                  <a:pt x="70661" y="103163"/>
                </a:cubicBezTo>
                <a:cubicBezTo>
                  <a:pt x="68346" y="103280"/>
                  <a:pt x="66118" y="102225"/>
                  <a:pt x="64741" y="100350"/>
                </a:cubicBezTo>
                <a:lnTo>
                  <a:pt x="50673" y="81593"/>
                </a:lnTo>
                <a:cubicBezTo>
                  <a:pt x="48328" y="78486"/>
                  <a:pt x="48973" y="74090"/>
                  <a:pt x="52080" y="71745"/>
                </a:cubicBezTo>
                <a:cubicBezTo>
                  <a:pt x="55186" y="69401"/>
                  <a:pt x="59583" y="70045"/>
                  <a:pt x="61927" y="73152"/>
                </a:cubicBezTo>
                <a:lnTo>
                  <a:pt x="69840" y="83703"/>
                </a:lnTo>
                <a:lnTo>
                  <a:pt x="87835" y="54893"/>
                </a:lnTo>
                <a:cubicBezTo>
                  <a:pt x="89887" y="51611"/>
                  <a:pt x="94224" y="50585"/>
                  <a:pt x="97536" y="52666"/>
                </a:cubicBezTo>
                <a:cubicBezTo>
                  <a:pt x="100848" y="54747"/>
                  <a:pt x="101844" y="59055"/>
                  <a:pt x="99763" y="62367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40" name="Text 37"/>
          <p:cNvSpPr/>
          <p:nvPr/>
        </p:nvSpPr>
        <p:spPr>
          <a:xfrm>
            <a:off x="6656598" y="5179603"/>
            <a:ext cx="1519311" cy="225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Future-proof security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378890" y="5746062"/>
            <a:ext cx="11430469" cy="1207946"/>
          </a:xfrm>
          <a:custGeom>
            <a:avLst/>
            <a:gdLst/>
            <a:ahLst/>
            <a:cxnLst/>
            <a:rect l="l" t="t" r="r" b="b"/>
            <a:pathLst>
              <a:path w="11430469" h="1207946">
                <a:moveTo>
                  <a:pt x="112544" y="0"/>
                </a:moveTo>
                <a:lnTo>
                  <a:pt x="11317925" y="0"/>
                </a:lnTo>
                <a:cubicBezTo>
                  <a:pt x="11380081" y="0"/>
                  <a:pt x="11430469" y="50388"/>
                  <a:pt x="11430469" y="112544"/>
                </a:cubicBezTo>
                <a:lnTo>
                  <a:pt x="11430469" y="1095402"/>
                </a:lnTo>
                <a:cubicBezTo>
                  <a:pt x="11430469" y="1157558"/>
                  <a:pt x="11380081" y="1207946"/>
                  <a:pt x="11317925" y="1207946"/>
                </a:cubicBezTo>
                <a:lnTo>
                  <a:pt x="112544" y="1207946"/>
                </a:lnTo>
                <a:cubicBezTo>
                  <a:pt x="50388" y="1207946"/>
                  <a:pt x="0" y="1157558"/>
                  <a:pt x="0" y="1095402"/>
                </a:cubicBezTo>
                <a:lnTo>
                  <a:pt x="0" y="112544"/>
                </a:lnTo>
                <a:cubicBezTo>
                  <a:pt x="0" y="50429"/>
                  <a:pt x="50429" y="0"/>
                  <a:pt x="112544" y="0"/>
                </a:cubicBezTo>
                <a:close/>
              </a:path>
            </a:pathLst>
          </a:custGeom>
          <a:solidFill>
            <a:srgbClr val="161B22">
              <a:alpha val="80000"/>
            </a:srgbClr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42" name="Shape 39"/>
          <p:cNvSpPr/>
          <p:nvPr/>
        </p:nvSpPr>
        <p:spPr>
          <a:xfrm>
            <a:off x="570210" y="6087318"/>
            <a:ext cx="525194" cy="525194"/>
          </a:xfrm>
          <a:custGeom>
            <a:avLst/>
            <a:gdLst/>
            <a:ahLst/>
            <a:cxnLst/>
            <a:rect l="l" t="t" r="r" b="b"/>
            <a:pathLst>
              <a:path w="525194" h="525194">
                <a:moveTo>
                  <a:pt x="262597" y="0"/>
                </a:moveTo>
                <a:lnTo>
                  <a:pt x="262597" y="0"/>
                </a:lnTo>
                <a:cubicBezTo>
                  <a:pt x="407625" y="0"/>
                  <a:pt x="525194" y="117569"/>
                  <a:pt x="525194" y="262597"/>
                </a:cubicBezTo>
                <a:lnTo>
                  <a:pt x="525194" y="262597"/>
                </a:lnTo>
                <a:cubicBezTo>
                  <a:pt x="525194" y="407625"/>
                  <a:pt x="407625" y="525194"/>
                  <a:pt x="262597" y="525194"/>
                </a:cubicBezTo>
                <a:lnTo>
                  <a:pt x="262597" y="525194"/>
                </a:lnTo>
                <a:cubicBezTo>
                  <a:pt x="117569" y="525194"/>
                  <a:pt x="0" y="407625"/>
                  <a:pt x="0" y="262597"/>
                </a:cubicBezTo>
                <a:lnTo>
                  <a:pt x="0" y="262597"/>
                </a:lnTo>
                <a:cubicBezTo>
                  <a:pt x="0" y="117569"/>
                  <a:pt x="117569" y="0"/>
                  <a:pt x="262597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43" name="Shape 40"/>
          <p:cNvSpPr/>
          <p:nvPr/>
        </p:nvSpPr>
        <p:spPr>
          <a:xfrm>
            <a:off x="720266" y="6237373"/>
            <a:ext cx="225083" cy="225083"/>
          </a:xfrm>
          <a:custGeom>
            <a:avLst/>
            <a:gdLst/>
            <a:ahLst/>
            <a:cxnLst/>
            <a:rect l="l" t="t" r="r" b="b"/>
            <a:pathLst>
              <a:path w="225083" h="225083">
                <a:moveTo>
                  <a:pt x="112542" y="0"/>
                </a:moveTo>
                <a:cubicBezTo>
                  <a:pt x="114564" y="0"/>
                  <a:pt x="116586" y="440"/>
                  <a:pt x="118432" y="1275"/>
                </a:cubicBezTo>
                <a:lnTo>
                  <a:pt x="201256" y="36400"/>
                </a:lnTo>
                <a:cubicBezTo>
                  <a:pt x="210927" y="40489"/>
                  <a:pt x="218137" y="50028"/>
                  <a:pt x="218093" y="61546"/>
                </a:cubicBezTo>
                <a:cubicBezTo>
                  <a:pt x="217873" y="105156"/>
                  <a:pt x="199937" y="184946"/>
                  <a:pt x="124191" y="221214"/>
                </a:cubicBezTo>
                <a:cubicBezTo>
                  <a:pt x="116850" y="224731"/>
                  <a:pt x="108321" y="224731"/>
                  <a:pt x="100980" y="221214"/>
                </a:cubicBezTo>
                <a:cubicBezTo>
                  <a:pt x="25190" y="184946"/>
                  <a:pt x="7298" y="105156"/>
                  <a:pt x="7078" y="61546"/>
                </a:cubicBezTo>
                <a:cubicBezTo>
                  <a:pt x="7034" y="50028"/>
                  <a:pt x="14244" y="40489"/>
                  <a:pt x="23915" y="36400"/>
                </a:cubicBezTo>
                <a:lnTo>
                  <a:pt x="106695" y="1275"/>
                </a:lnTo>
                <a:cubicBezTo>
                  <a:pt x="108541" y="440"/>
                  <a:pt x="110519" y="0"/>
                  <a:pt x="112542" y="0"/>
                </a:cubicBezTo>
                <a:close/>
                <a:moveTo>
                  <a:pt x="112542" y="29366"/>
                </a:moveTo>
                <a:lnTo>
                  <a:pt x="112542" y="195585"/>
                </a:lnTo>
                <a:cubicBezTo>
                  <a:pt x="173208" y="166219"/>
                  <a:pt x="189518" y="101156"/>
                  <a:pt x="189914" y="62206"/>
                </a:cubicBezTo>
                <a:lnTo>
                  <a:pt x="112542" y="29410"/>
                </a:lnTo>
                <a:lnTo>
                  <a:pt x="112542" y="29410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44" name="Text 41"/>
          <p:cNvSpPr/>
          <p:nvPr/>
        </p:nvSpPr>
        <p:spPr>
          <a:xfrm>
            <a:off x="1245460" y="5937381"/>
            <a:ext cx="10485120" cy="300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Automated Efficiency + Human Oversight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1245460" y="6274887"/>
            <a:ext cx="10447606" cy="4876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2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balances scalable automation with analyst oversight, providing comprehensive, explainable, and actionable threat intelligence for modern cybersecurity.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1962150" cy="381000"/>
          </a:xfrm>
          <a:custGeom>
            <a:avLst/>
            <a:gdLst/>
            <a:ahLst/>
            <a:cxnLst/>
            <a:rect l="l" t="t" r="r" b="b"/>
            <a:pathLst>
              <a:path w="1962150" h="381000">
                <a:moveTo>
                  <a:pt x="76200" y="0"/>
                </a:moveTo>
                <a:lnTo>
                  <a:pt x="1885950" y="0"/>
                </a:lnTo>
                <a:cubicBezTo>
                  <a:pt x="1928006" y="0"/>
                  <a:pt x="1962150" y="34144"/>
                  <a:pt x="1962150" y="76200"/>
                </a:cubicBezTo>
                <a:lnTo>
                  <a:pt x="1962150" y="304800"/>
                </a:lnTo>
                <a:cubicBezTo>
                  <a:pt x="1962150" y="346856"/>
                  <a:pt x="1928006" y="381000"/>
                  <a:pt x="188595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533400" y="464820"/>
            <a:ext cx="1736050" cy="2057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NAVIGATION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9144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Architecture Overview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0050" y="1676400"/>
            <a:ext cx="3638550" cy="1447800"/>
          </a:xfrm>
          <a:custGeom>
            <a:avLst/>
            <a:gdLst/>
            <a:ahLst/>
            <a:cxnLst/>
            <a:rect l="l" t="t" r="r" b="b"/>
            <a:pathLst>
              <a:path w="3638550" h="1447800">
                <a:moveTo>
                  <a:pt x="38100" y="0"/>
                </a:moveTo>
                <a:lnTo>
                  <a:pt x="3524246" y="0"/>
                </a:lnTo>
                <a:cubicBezTo>
                  <a:pt x="3587374" y="0"/>
                  <a:pt x="3638550" y="51176"/>
                  <a:pt x="3638550" y="114304"/>
                </a:cubicBezTo>
                <a:lnTo>
                  <a:pt x="3638550" y="1333496"/>
                </a:lnTo>
                <a:cubicBezTo>
                  <a:pt x="3638550" y="1396624"/>
                  <a:pt x="3587374" y="1447800"/>
                  <a:pt x="3524246" y="1447800"/>
                </a:cubicBezTo>
                <a:lnTo>
                  <a:pt x="38100" y="1447800"/>
                </a:lnTo>
                <a:cubicBezTo>
                  <a:pt x="17072" y="1447800"/>
                  <a:pt x="0" y="1430728"/>
                  <a:pt x="0" y="1409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" name="Shape 4"/>
          <p:cNvSpPr/>
          <p:nvPr/>
        </p:nvSpPr>
        <p:spPr>
          <a:xfrm>
            <a:off x="400050" y="1676400"/>
            <a:ext cx="38100" cy="1447800"/>
          </a:xfrm>
          <a:custGeom>
            <a:avLst/>
            <a:gdLst/>
            <a:ahLst/>
            <a:cxnLst/>
            <a:rect l="l" t="t" r="r" b="b"/>
            <a:pathLst>
              <a:path w="38100" h="1447800">
                <a:moveTo>
                  <a:pt x="38100" y="0"/>
                </a:moveTo>
                <a:lnTo>
                  <a:pt x="38100" y="0"/>
                </a:lnTo>
                <a:lnTo>
                  <a:pt x="38100" y="1447800"/>
                </a:lnTo>
                <a:lnTo>
                  <a:pt x="38100" y="1447800"/>
                </a:lnTo>
                <a:cubicBezTo>
                  <a:pt x="17072" y="1447800"/>
                  <a:pt x="0" y="1430728"/>
                  <a:pt x="0" y="1409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" name="Shape 5"/>
          <p:cNvSpPr/>
          <p:nvPr/>
        </p:nvSpPr>
        <p:spPr>
          <a:xfrm>
            <a:off x="609600" y="1866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728543" y="1962150"/>
            <a:ext cx="31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81100" y="1962150"/>
            <a:ext cx="1828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Pipeline Introduction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9600" y="2438400"/>
            <a:ext cx="33147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End-to-end system architecture from raw files to threat intelligence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00050" y="3276600"/>
            <a:ext cx="3638550" cy="1447800"/>
          </a:xfrm>
          <a:custGeom>
            <a:avLst/>
            <a:gdLst/>
            <a:ahLst/>
            <a:cxnLst/>
            <a:rect l="l" t="t" r="r" b="b"/>
            <a:pathLst>
              <a:path w="3638550" h="1447800">
                <a:moveTo>
                  <a:pt x="38100" y="0"/>
                </a:moveTo>
                <a:lnTo>
                  <a:pt x="3524246" y="0"/>
                </a:lnTo>
                <a:cubicBezTo>
                  <a:pt x="3587374" y="0"/>
                  <a:pt x="3638550" y="51176"/>
                  <a:pt x="3638550" y="114304"/>
                </a:cubicBezTo>
                <a:lnTo>
                  <a:pt x="3638550" y="1333496"/>
                </a:lnTo>
                <a:cubicBezTo>
                  <a:pt x="3638550" y="1396624"/>
                  <a:pt x="3587374" y="1447800"/>
                  <a:pt x="3524246" y="1447800"/>
                </a:cubicBezTo>
                <a:lnTo>
                  <a:pt x="38100" y="1447800"/>
                </a:lnTo>
                <a:cubicBezTo>
                  <a:pt x="17072" y="1447800"/>
                  <a:pt x="0" y="1430728"/>
                  <a:pt x="0" y="1409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12" name="Shape 10"/>
          <p:cNvSpPr/>
          <p:nvPr/>
        </p:nvSpPr>
        <p:spPr>
          <a:xfrm>
            <a:off x="400050" y="3276600"/>
            <a:ext cx="38100" cy="1447800"/>
          </a:xfrm>
          <a:custGeom>
            <a:avLst/>
            <a:gdLst/>
            <a:ahLst/>
            <a:cxnLst/>
            <a:rect l="l" t="t" r="r" b="b"/>
            <a:pathLst>
              <a:path w="38100" h="1447800">
                <a:moveTo>
                  <a:pt x="38100" y="0"/>
                </a:moveTo>
                <a:lnTo>
                  <a:pt x="38100" y="0"/>
                </a:lnTo>
                <a:lnTo>
                  <a:pt x="38100" y="1447800"/>
                </a:lnTo>
                <a:lnTo>
                  <a:pt x="38100" y="1447800"/>
                </a:lnTo>
                <a:cubicBezTo>
                  <a:pt x="17072" y="1447800"/>
                  <a:pt x="0" y="1430728"/>
                  <a:pt x="0" y="1409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3" name="Shape 11"/>
          <p:cNvSpPr/>
          <p:nvPr/>
        </p:nvSpPr>
        <p:spPr>
          <a:xfrm>
            <a:off x="609600" y="3467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728543" y="3562350"/>
            <a:ext cx="31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FB9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81100" y="3562350"/>
            <a:ext cx="16287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 Extraction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09600" y="4038600"/>
            <a:ext cx="33147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100+ dimensional feature engineering framework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86250" y="1676400"/>
            <a:ext cx="3638550" cy="1447800"/>
          </a:xfrm>
          <a:custGeom>
            <a:avLst/>
            <a:gdLst/>
            <a:ahLst/>
            <a:cxnLst/>
            <a:rect l="l" t="t" r="r" b="b"/>
            <a:pathLst>
              <a:path w="3638550" h="1447800">
                <a:moveTo>
                  <a:pt x="38100" y="0"/>
                </a:moveTo>
                <a:lnTo>
                  <a:pt x="3524246" y="0"/>
                </a:lnTo>
                <a:cubicBezTo>
                  <a:pt x="3587374" y="0"/>
                  <a:pt x="3638550" y="51176"/>
                  <a:pt x="3638550" y="114304"/>
                </a:cubicBezTo>
                <a:lnTo>
                  <a:pt x="3638550" y="1333496"/>
                </a:lnTo>
                <a:cubicBezTo>
                  <a:pt x="3638550" y="1396624"/>
                  <a:pt x="3587374" y="1447800"/>
                  <a:pt x="3524246" y="1447800"/>
                </a:cubicBezTo>
                <a:lnTo>
                  <a:pt x="38100" y="1447800"/>
                </a:lnTo>
                <a:cubicBezTo>
                  <a:pt x="17072" y="1447800"/>
                  <a:pt x="0" y="1430728"/>
                  <a:pt x="0" y="1409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18" name="Shape 16"/>
          <p:cNvSpPr/>
          <p:nvPr/>
        </p:nvSpPr>
        <p:spPr>
          <a:xfrm>
            <a:off x="4286250" y="1676400"/>
            <a:ext cx="38100" cy="1447800"/>
          </a:xfrm>
          <a:custGeom>
            <a:avLst/>
            <a:gdLst/>
            <a:ahLst/>
            <a:cxnLst/>
            <a:rect l="l" t="t" r="r" b="b"/>
            <a:pathLst>
              <a:path w="38100" h="1447800">
                <a:moveTo>
                  <a:pt x="38100" y="0"/>
                </a:moveTo>
                <a:lnTo>
                  <a:pt x="38100" y="0"/>
                </a:lnTo>
                <a:lnTo>
                  <a:pt x="38100" y="1447800"/>
                </a:lnTo>
                <a:lnTo>
                  <a:pt x="38100" y="1447800"/>
                </a:lnTo>
                <a:cubicBezTo>
                  <a:pt x="17072" y="1447800"/>
                  <a:pt x="0" y="1430728"/>
                  <a:pt x="0" y="1409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19" name="Shape 17"/>
          <p:cNvSpPr/>
          <p:nvPr/>
        </p:nvSpPr>
        <p:spPr>
          <a:xfrm>
            <a:off x="4495800" y="1866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4614744" y="1962150"/>
            <a:ext cx="31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067300" y="1962150"/>
            <a:ext cx="16954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 Categories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95800" y="2438400"/>
            <a:ext cx="33147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Deep dive into metadata, entropy, headers, sections, imports, strings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286250" y="3276600"/>
            <a:ext cx="3638550" cy="1200150"/>
          </a:xfrm>
          <a:custGeom>
            <a:avLst/>
            <a:gdLst/>
            <a:ahLst/>
            <a:cxnLst/>
            <a:rect l="l" t="t" r="r" b="b"/>
            <a:pathLst>
              <a:path w="3638550" h="1200150">
                <a:moveTo>
                  <a:pt x="38100" y="0"/>
                </a:moveTo>
                <a:lnTo>
                  <a:pt x="3524248" y="0"/>
                </a:lnTo>
                <a:cubicBezTo>
                  <a:pt x="3587333" y="0"/>
                  <a:pt x="3638550" y="51217"/>
                  <a:pt x="3638550" y="114302"/>
                </a:cubicBezTo>
                <a:lnTo>
                  <a:pt x="3638550" y="1085848"/>
                </a:lnTo>
                <a:cubicBezTo>
                  <a:pt x="3638550" y="1148933"/>
                  <a:pt x="3587333" y="1200150"/>
                  <a:pt x="3524248" y="1200150"/>
                </a:cubicBezTo>
                <a:lnTo>
                  <a:pt x="38100" y="1200150"/>
                </a:lnTo>
                <a:cubicBezTo>
                  <a:pt x="17072" y="1200150"/>
                  <a:pt x="0" y="1183078"/>
                  <a:pt x="0" y="11620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24" name="Shape 22"/>
          <p:cNvSpPr/>
          <p:nvPr/>
        </p:nvSpPr>
        <p:spPr>
          <a:xfrm>
            <a:off x="4286250" y="3276600"/>
            <a:ext cx="38100" cy="1200150"/>
          </a:xfrm>
          <a:custGeom>
            <a:avLst/>
            <a:gdLst/>
            <a:ahLst/>
            <a:cxnLst/>
            <a:rect l="l" t="t" r="r" b="b"/>
            <a:pathLst>
              <a:path w="38100" h="1200150">
                <a:moveTo>
                  <a:pt x="38100" y="0"/>
                </a:moveTo>
                <a:lnTo>
                  <a:pt x="38100" y="0"/>
                </a:lnTo>
                <a:lnTo>
                  <a:pt x="38100" y="1200150"/>
                </a:lnTo>
                <a:lnTo>
                  <a:pt x="38100" y="1200150"/>
                </a:lnTo>
                <a:cubicBezTo>
                  <a:pt x="17072" y="1200150"/>
                  <a:pt x="0" y="1183078"/>
                  <a:pt x="0" y="11620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5" name="Shape 23"/>
          <p:cNvSpPr/>
          <p:nvPr/>
        </p:nvSpPr>
        <p:spPr>
          <a:xfrm>
            <a:off x="4495800" y="3467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4614744" y="3562350"/>
            <a:ext cx="31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FB9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067300" y="3562350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Ensemble Classifier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495800" y="4038600"/>
            <a:ext cx="33147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Multi-model architecture with voting mechanism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72450" y="1676400"/>
            <a:ext cx="3638550" cy="1447800"/>
          </a:xfrm>
          <a:custGeom>
            <a:avLst/>
            <a:gdLst/>
            <a:ahLst/>
            <a:cxnLst/>
            <a:rect l="l" t="t" r="r" b="b"/>
            <a:pathLst>
              <a:path w="3638550" h="1447800">
                <a:moveTo>
                  <a:pt x="38100" y="0"/>
                </a:moveTo>
                <a:lnTo>
                  <a:pt x="3524246" y="0"/>
                </a:lnTo>
                <a:cubicBezTo>
                  <a:pt x="3587374" y="0"/>
                  <a:pt x="3638550" y="51176"/>
                  <a:pt x="3638550" y="114304"/>
                </a:cubicBezTo>
                <a:lnTo>
                  <a:pt x="3638550" y="1333496"/>
                </a:lnTo>
                <a:cubicBezTo>
                  <a:pt x="3638550" y="1396624"/>
                  <a:pt x="3587374" y="1447800"/>
                  <a:pt x="3524246" y="1447800"/>
                </a:cubicBezTo>
                <a:lnTo>
                  <a:pt x="38100" y="1447800"/>
                </a:lnTo>
                <a:cubicBezTo>
                  <a:pt x="17072" y="1447800"/>
                  <a:pt x="0" y="1430728"/>
                  <a:pt x="0" y="1409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30" name="Shape 28"/>
          <p:cNvSpPr/>
          <p:nvPr/>
        </p:nvSpPr>
        <p:spPr>
          <a:xfrm>
            <a:off x="8172450" y="1676400"/>
            <a:ext cx="38100" cy="1447800"/>
          </a:xfrm>
          <a:custGeom>
            <a:avLst/>
            <a:gdLst/>
            <a:ahLst/>
            <a:cxnLst/>
            <a:rect l="l" t="t" r="r" b="b"/>
            <a:pathLst>
              <a:path w="38100" h="1447800">
                <a:moveTo>
                  <a:pt x="38100" y="0"/>
                </a:moveTo>
                <a:lnTo>
                  <a:pt x="38100" y="0"/>
                </a:lnTo>
                <a:lnTo>
                  <a:pt x="38100" y="1447800"/>
                </a:lnTo>
                <a:lnTo>
                  <a:pt x="38100" y="1447800"/>
                </a:lnTo>
                <a:cubicBezTo>
                  <a:pt x="17072" y="1447800"/>
                  <a:pt x="0" y="1430728"/>
                  <a:pt x="0" y="1409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1" name="Shape 29"/>
          <p:cNvSpPr/>
          <p:nvPr/>
        </p:nvSpPr>
        <p:spPr>
          <a:xfrm>
            <a:off x="8382000" y="18669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8500943" y="1962150"/>
            <a:ext cx="31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953500" y="1962150"/>
            <a:ext cx="17526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Model Components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382000" y="2438400"/>
            <a:ext cx="33147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Random Forest, Gradient Boosting, Neural Net, Heuristic Fallback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172450" y="3276600"/>
            <a:ext cx="3638550" cy="1447800"/>
          </a:xfrm>
          <a:custGeom>
            <a:avLst/>
            <a:gdLst/>
            <a:ahLst/>
            <a:cxnLst/>
            <a:rect l="l" t="t" r="r" b="b"/>
            <a:pathLst>
              <a:path w="3638550" h="1447800">
                <a:moveTo>
                  <a:pt x="38100" y="0"/>
                </a:moveTo>
                <a:lnTo>
                  <a:pt x="3524246" y="0"/>
                </a:lnTo>
                <a:cubicBezTo>
                  <a:pt x="3587374" y="0"/>
                  <a:pt x="3638550" y="51176"/>
                  <a:pt x="3638550" y="114304"/>
                </a:cubicBezTo>
                <a:lnTo>
                  <a:pt x="3638550" y="1333496"/>
                </a:lnTo>
                <a:cubicBezTo>
                  <a:pt x="3638550" y="1396624"/>
                  <a:pt x="3587374" y="1447800"/>
                  <a:pt x="3524246" y="1447800"/>
                </a:cubicBezTo>
                <a:lnTo>
                  <a:pt x="38100" y="1447800"/>
                </a:lnTo>
                <a:cubicBezTo>
                  <a:pt x="17072" y="1447800"/>
                  <a:pt x="0" y="1430728"/>
                  <a:pt x="0" y="1409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36" name="Shape 34"/>
          <p:cNvSpPr/>
          <p:nvPr/>
        </p:nvSpPr>
        <p:spPr>
          <a:xfrm>
            <a:off x="8172450" y="3276600"/>
            <a:ext cx="38100" cy="1447800"/>
          </a:xfrm>
          <a:custGeom>
            <a:avLst/>
            <a:gdLst/>
            <a:ahLst/>
            <a:cxnLst/>
            <a:rect l="l" t="t" r="r" b="b"/>
            <a:pathLst>
              <a:path w="38100" h="1447800">
                <a:moveTo>
                  <a:pt x="38100" y="0"/>
                </a:moveTo>
                <a:lnTo>
                  <a:pt x="38100" y="0"/>
                </a:lnTo>
                <a:lnTo>
                  <a:pt x="38100" y="1447800"/>
                </a:lnTo>
                <a:lnTo>
                  <a:pt x="38100" y="1447800"/>
                </a:lnTo>
                <a:cubicBezTo>
                  <a:pt x="17072" y="1447800"/>
                  <a:pt x="0" y="1430728"/>
                  <a:pt x="0" y="1409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7" name="Shape 35"/>
          <p:cNvSpPr/>
          <p:nvPr/>
        </p:nvSpPr>
        <p:spPr>
          <a:xfrm>
            <a:off x="8382000" y="3467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38" name="Text 36"/>
          <p:cNvSpPr/>
          <p:nvPr/>
        </p:nvSpPr>
        <p:spPr>
          <a:xfrm>
            <a:off x="8500943" y="3562350"/>
            <a:ext cx="31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FB9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953500" y="3562350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Output &amp; Confidence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382000" y="4038600"/>
            <a:ext cx="33147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Three-class classification with probability scoring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84810" y="4956810"/>
            <a:ext cx="11418570" cy="922020"/>
          </a:xfrm>
          <a:custGeom>
            <a:avLst/>
            <a:gdLst/>
            <a:ahLst/>
            <a:cxnLst/>
            <a:rect l="l" t="t" r="r" b="b"/>
            <a:pathLst>
              <a:path w="11418570" h="922020">
                <a:moveTo>
                  <a:pt x="114303" y="0"/>
                </a:moveTo>
                <a:lnTo>
                  <a:pt x="11304267" y="0"/>
                </a:lnTo>
                <a:cubicBezTo>
                  <a:pt x="11367395" y="0"/>
                  <a:pt x="11418570" y="51175"/>
                  <a:pt x="11418570" y="114303"/>
                </a:cubicBezTo>
                <a:lnTo>
                  <a:pt x="11418570" y="807717"/>
                </a:lnTo>
                <a:cubicBezTo>
                  <a:pt x="11418570" y="870845"/>
                  <a:pt x="11367395" y="922020"/>
                  <a:pt x="11304267" y="922020"/>
                </a:cubicBezTo>
                <a:lnTo>
                  <a:pt x="114303" y="922020"/>
                </a:lnTo>
                <a:cubicBezTo>
                  <a:pt x="51217" y="922020"/>
                  <a:pt x="0" y="870803"/>
                  <a:pt x="0" y="807717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58A6FF">
                <a:alpha val="20000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579120" y="51892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698063" y="5284470"/>
            <a:ext cx="314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FB9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07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88720" y="5151120"/>
            <a:ext cx="6353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Insights &amp; System Advantages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88720" y="5455920"/>
            <a:ext cx="6334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feature coverage, multi-model ensemble, confidence scoring, heuristic fallback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9842" y="349842"/>
            <a:ext cx="1950370" cy="349842"/>
          </a:xfrm>
          <a:custGeom>
            <a:avLst/>
            <a:gdLst/>
            <a:ahLst/>
            <a:cxnLst/>
            <a:rect l="l" t="t" r="r" b="b"/>
            <a:pathLst>
              <a:path w="1950370" h="349842">
                <a:moveTo>
                  <a:pt x="69968" y="0"/>
                </a:moveTo>
                <a:lnTo>
                  <a:pt x="1880402" y="0"/>
                </a:lnTo>
                <a:cubicBezTo>
                  <a:pt x="1919044" y="0"/>
                  <a:pt x="1950370" y="31326"/>
                  <a:pt x="1950370" y="69968"/>
                </a:cubicBezTo>
                <a:lnTo>
                  <a:pt x="1950370" y="279874"/>
                </a:lnTo>
                <a:cubicBezTo>
                  <a:pt x="1950370" y="318516"/>
                  <a:pt x="1919044" y="349842"/>
                  <a:pt x="1880402" y="349842"/>
                </a:cubicBezTo>
                <a:lnTo>
                  <a:pt x="69968" y="349842"/>
                </a:lnTo>
                <a:cubicBezTo>
                  <a:pt x="31352" y="349842"/>
                  <a:pt x="0" y="318490"/>
                  <a:pt x="0" y="279874"/>
                </a:cubicBezTo>
                <a:lnTo>
                  <a:pt x="0" y="69968"/>
                </a:lnTo>
                <a:cubicBezTo>
                  <a:pt x="0" y="31352"/>
                  <a:pt x="31352" y="0"/>
                  <a:pt x="69968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89779" y="426808"/>
            <a:ext cx="1736966" cy="1889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kern="0" spc="55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9842" y="804637"/>
            <a:ext cx="11649745" cy="349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79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Pipeline Introduction: End-to-End System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67334" y="1364385"/>
            <a:ext cx="5623713" cy="1924132"/>
          </a:xfrm>
          <a:custGeom>
            <a:avLst/>
            <a:gdLst/>
            <a:ahLst/>
            <a:cxnLst/>
            <a:rect l="l" t="t" r="r" b="b"/>
            <a:pathLst>
              <a:path w="5623713" h="1924132">
                <a:moveTo>
                  <a:pt x="34984" y="0"/>
                </a:moveTo>
                <a:lnTo>
                  <a:pt x="5518752" y="0"/>
                </a:lnTo>
                <a:cubicBezTo>
                  <a:pt x="5576720" y="0"/>
                  <a:pt x="5623713" y="46993"/>
                  <a:pt x="5623713" y="104961"/>
                </a:cubicBezTo>
                <a:lnTo>
                  <a:pt x="5623713" y="1819171"/>
                </a:lnTo>
                <a:cubicBezTo>
                  <a:pt x="5623713" y="1877139"/>
                  <a:pt x="5576720" y="1924132"/>
                  <a:pt x="5518752" y="1924132"/>
                </a:cubicBezTo>
                <a:lnTo>
                  <a:pt x="34984" y="1924132"/>
                </a:lnTo>
                <a:cubicBezTo>
                  <a:pt x="15663" y="1924132"/>
                  <a:pt x="0" y="1908469"/>
                  <a:pt x="0" y="1889148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" name="Shape 4"/>
          <p:cNvSpPr/>
          <p:nvPr/>
        </p:nvSpPr>
        <p:spPr>
          <a:xfrm>
            <a:off x="367334" y="1364385"/>
            <a:ext cx="34984" cy="1924132"/>
          </a:xfrm>
          <a:custGeom>
            <a:avLst/>
            <a:gdLst/>
            <a:ahLst/>
            <a:cxnLst/>
            <a:rect l="l" t="t" r="r" b="b"/>
            <a:pathLst>
              <a:path w="34984" h="1924132">
                <a:moveTo>
                  <a:pt x="34984" y="0"/>
                </a:moveTo>
                <a:lnTo>
                  <a:pt x="34984" y="0"/>
                </a:lnTo>
                <a:lnTo>
                  <a:pt x="34984" y="1924132"/>
                </a:lnTo>
                <a:lnTo>
                  <a:pt x="34984" y="1924132"/>
                </a:lnTo>
                <a:cubicBezTo>
                  <a:pt x="15663" y="1924132"/>
                  <a:pt x="0" y="1908469"/>
                  <a:pt x="0" y="1889148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" name="Shape 5"/>
          <p:cNvSpPr/>
          <p:nvPr/>
        </p:nvSpPr>
        <p:spPr>
          <a:xfrm>
            <a:off x="559747" y="1539306"/>
            <a:ext cx="419811" cy="419811"/>
          </a:xfrm>
          <a:custGeom>
            <a:avLst/>
            <a:gdLst/>
            <a:ahLst/>
            <a:cxnLst/>
            <a:rect l="l" t="t" r="r" b="b"/>
            <a:pathLst>
              <a:path w="419811" h="419811">
                <a:moveTo>
                  <a:pt x="69970" y="0"/>
                </a:moveTo>
                <a:lnTo>
                  <a:pt x="349841" y="0"/>
                </a:lnTo>
                <a:cubicBezTo>
                  <a:pt x="388484" y="0"/>
                  <a:pt x="419811" y="31327"/>
                  <a:pt x="419811" y="69970"/>
                </a:cubicBezTo>
                <a:lnTo>
                  <a:pt x="419811" y="349841"/>
                </a:lnTo>
                <a:cubicBezTo>
                  <a:pt x="419811" y="388484"/>
                  <a:pt x="388484" y="419811"/>
                  <a:pt x="349841" y="419811"/>
                </a:cubicBezTo>
                <a:lnTo>
                  <a:pt x="69970" y="419811"/>
                </a:lnTo>
                <a:cubicBezTo>
                  <a:pt x="31327" y="419811"/>
                  <a:pt x="0" y="388484"/>
                  <a:pt x="0" y="349841"/>
                </a:cubicBezTo>
                <a:lnTo>
                  <a:pt x="0" y="69970"/>
                </a:lnTo>
                <a:cubicBezTo>
                  <a:pt x="0" y="31327"/>
                  <a:pt x="31327" y="0"/>
                  <a:pt x="69970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82192" y="1661750"/>
            <a:ext cx="174921" cy="174921"/>
          </a:xfrm>
          <a:custGeom>
            <a:avLst/>
            <a:gdLst/>
            <a:ahLst/>
            <a:cxnLst/>
            <a:rect l="l" t="t" r="r" b="b"/>
            <a:pathLst>
              <a:path w="174921" h="174921">
                <a:moveTo>
                  <a:pt x="0" y="27331"/>
                </a:moveTo>
                <a:cubicBezTo>
                  <a:pt x="0" y="18278"/>
                  <a:pt x="7345" y="10933"/>
                  <a:pt x="16399" y="10933"/>
                </a:cubicBezTo>
                <a:lnTo>
                  <a:pt x="49197" y="10933"/>
                </a:lnTo>
                <a:cubicBezTo>
                  <a:pt x="58250" y="10933"/>
                  <a:pt x="65595" y="18278"/>
                  <a:pt x="65595" y="27331"/>
                </a:cubicBezTo>
                <a:lnTo>
                  <a:pt x="65595" y="32798"/>
                </a:lnTo>
                <a:lnTo>
                  <a:pt x="109326" y="32798"/>
                </a:lnTo>
                <a:lnTo>
                  <a:pt x="109326" y="27331"/>
                </a:lnTo>
                <a:cubicBezTo>
                  <a:pt x="109326" y="18278"/>
                  <a:pt x="116671" y="10933"/>
                  <a:pt x="125725" y="10933"/>
                </a:cubicBezTo>
                <a:lnTo>
                  <a:pt x="158522" y="10933"/>
                </a:lnTo>
                <a:cubicBezTo>
                  <a:pt x="167576" y="10933"/>
                  <a:pt x="174921" y="18278"/>
                  <a:pt x="174921" y="27331"/>
                </a:cubicBezTo>
                <a:lnTo>
                  <a:pt x="174921" y="60129"/>
                </a:lnTo>
                <a:cubicBezTo>
                  <a:pt x="174921" y="69183"/>
                  <a:pt x="167576" y="76528"/>
                  <a:pt x="158522" y="76528"/>
                </a:cubicBezTo>
                <a:lnTo>
                  <a:pt x="125725" y="76528"/>
                </a:lnTo>
                <a:cubicBezTo>
                  <a:pt x="116671" y="76528"/>
                  <a:pt x="109326" y="69183"/>
                  <a:pt x="109326" y="60129"/>
                </a:cubicBezTo>
                <a:lnTo>
                  <a:pt x="109326" y="54663"/>
                </a:lnTo>
                <a:lnTo>
                  <a:pt x="65595" y="54663"/>
                </a:lnTo>
                <a:lnTo>
                  <a:pt x="65595" y="60129"/>
                </a:lnTo>
                <a:cubicBezTo>
                  <a:pt x="65595" y="62623"/>
                  <a:pt x="65015" y="65015"/>
                  <a:pt x="64024" y="67133"/>
                </a:cubicBezTo>
                <a:lnTo>
                  <a:pt x="87461" y="98393"/>
                </a:lnTo>
                <a:lnTo>
                  <a:pt x="114792" y="98393"/>
                </a:lnTo>
                <a:cubicBezTo>
                  <a:pt x="123845" y="98393"/>
                  <a:pt x="131191" y="105738"/>
                  <a:pt x="131191" y="114792"/>
                </a:cubicBezTo>
                <a:lnTo>
                  <a:pt x="131191" y="147590"/>
                </a:lnTo>
                <a:cubicBezTo>
                  <a:pt x="131191" y="156643"/>
                  <a:pt x="123845" y="163989"/>
                  <a:pt x="114792" y="163989"/>
                </a:cubicBezTo>
                <a:lnTo>
                  <a:pt x="81994" y="163989"/>
                </a:lnTo>
                <a:cubicBezTo>
                  <a:pt x="72941" y="163989"/>
                  <a:pt x="65595" y="156643"/>
                  <a:pt x="65595" y="147590"/>
                </a:cubicBezTo>
                <a:lnTo>
                  <a:pt x="65595" y="114792"/>
                </a:lnTo>
                <a:cubicBezTo>
                  <a:pt x="65595" y="112298"/>
                  <a:pt x="66176" y="109906"/>
                  <a:pt x="67167" y="107788"/>
                </a:cubicBezTo>
                <a:lnTo>
                  <a:pt x="43730" y="76528"/>
                </a:lnTo>
                <a:lnTo>
                  <a:pt x="16399" y="76528"/>
                </a:lnTo>
                <a:cubicBezTo>
                  <a:pt x="7345" y="76528"/>
                  <a:pt x="0" y="69183"/>
                  <a:pt x="0" y="60129"/>
                </a:cubicBezTo>
                <a:lnTo>
                  <a:pt x="0" y="27331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9" name="Text 7"/>
          <p:cNvSpPr/>
          <p:nvPr/>
        </p:nvSpPr>
        <p:spPr>
          <a:xfrm>
            <a:off x="1119495" y="1539306"/>
            <a:ext cx="2326451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3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Two-Stage Architecture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9747" y="2099053"/>
            <a:ext cx="5326347" cy="4547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pipeline employs a sophisticated </a:t>
            </a:r>
            <a:r>
              <a:rPr lang="en-US" sz="1102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two-stage processing architecture</a:t>
            </a:r>
            <a:r>
              <a:rPr lang="en-US" sz="110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designed for maximum accuracy and robustness in malware detection.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59747" y="2658801"/>
            <a:ext cx="5326347" cy="4547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2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Raw binary files undergo systematic transformation through feature extraction, followed by multi-model ensemble classification with confidence scoring.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67334" y="4932775"/>
            <a:ext cx="5623713" cy="1924132"/>
          </a:xfrm>
          <a:custGeom>
            <a:avLst/>
            <a:gdLst/>
            <a:ahLst/>
            <a:cxnLst/>
            <a:rect l="l" t="t" r="r" b="b"/>
            <a:pathLst>
              <a:path w="5623713" h="1924132">
                <a:moveTo>
                  <a:pt x="34984" y="0"/>
                </a:moveTo>
                <a:lnTo>
                  <a:pt x="5518752" y="0"/>
                </a:lnTo>
                <a:cubicBezTo>
                  <a:pt x="5576720" y="0"/>
                  <a:pt x="5623713" y="46993"/>
                  <a:pt x="5623713" y="104961"/>
                </a:cubicBezTo>
                <a:lnTo>
                  <a:pt x="5623713" y="1819171"/>
                </a:lnTo>
                <a:cubicBezTo>
                  <a:pt x="5623713" y="1877139"/>
                  <a:pt x="5576720" y="1924132"/>
                  <a:pt x="5518752" y="1924132"/>
                </a:cubicBezTo>
                <a:lnTo>
                  <a:pt x="34984" y="1924132"/>
                </a:lnTo>
                <a:cubicBezTo>
                  <a:pt x="15663" y="1924132"/>
                  <a:pt x="0" y="1908469"/>
                  <a:pt x="0" y="1889148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13" name="Shape 11"/>
          <p:cNvSpPr/>
          <p:nvPr/>
        </p:nvSpPr>
        <p:spPr>
          <a:xfrm>
            <a:off x="367334" y="4932775"/>
            <a:ext cx="34984" cy="1924132"/>
          </a:xfrm>
          <a:custGeom>
            <a:avLst/>
            <a:gdLst/>
            <a:ahLst/>
            <a:cxnLst/>
            <a:rect l="l" t="t" r="r" b="b"/>
            <a:pathLst>
              <a:path w="34984" h="1924132">
                <a:moveTo>
                  <a:pt x="34984" y="0"/>
                </a:moveTo>
                <a:lnTo>
                  <a:pt x="34984" y="0"/>
                </a:lnTo>
                <a:lnTo>
                  <a:pt x="34984" y="1924132"/>
                </a:lnTo>
                <a:lnTo>
                  <a:pt x="34984" y="1924132"/>
                </a:lnTo>
                <a:cubicBezTo>
                  <a:pt x="15663" y="1924132"/>
                  <a:pt x="0" y="1908469"/>
                  <a:pt x="0" y="1889148"/>
                </a:cubicBezTo>
                <a:lnTo>
                  <a:pt x="0" y="34984"/>
                </a:lnTo>
                <a:cubicBezTo>
                  <a:pt x="0" y="15676"/>
                  <a:pt x="15676" y="0"/>
                  <a:pt x="34984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4" name="Shape 12"/>
          <p:cNvSpPr/>
          <p:nvPr/>
        </p:nvSpPr>
        <p:spPr>
          <a:xfrm>
            <a:off x="559747" y="5107696"/>
            <a:ext cx="419811" cy="419811"/>
          </a:xfrm>
          <a:custGeom>
            <a:avLst/>
            <a:gdLst/>
            <a:ahLst/>
            <a:cxnLst/>
            <a:rect l="l" t="t" r="r" b="b"/>
            <a:pathLst>
              <a:path w="419811" h="419811">
                <a:moveTo>
                  <a:pt x="69970" y="0"/>
                </a:moveTo>
                <a:lnTo>
                  <a:pt x="349841" y="0"/>
                </a:lnTo>
                <a:cubicBezTo>
                  <a:pt x="388484" y="0"/>
                  <a:pt x="419811" y="31327"/>
                  <a:pt x="419811" y="69970"/>
                </a:cubicBezTo>
                <a:lnTo>
                  <a:pt x="419811" y="349841"/>
                </a:lnTo>
                <a:cubicBezTo>
                  <a:pt x="419811" y="388484"/>
                  <a:pt x="388484" y="419811"/>
                  <a:pt x="349841" y="419811"/>
                </a:cubicBezTo>
                <a:lnTo>
                  <a:pt x="69970" y="419811"/>
                </a:lnTo>
                <a:cubicBezTo>
                  <a:pt x="31327" y="419811"/>
                  <a:pt x="0" y="388484"/>
                  <a:pt x="0" y="349841"/>
                </a:cubicBezTo>
                <a:lnTo>
                  <a:pt x="0" y="69970"/>
                </a:lnTo>
                <a:cubicBezTo>
                  <a:pt x="0" y="31327"/>
                  <a:pt x="31327" y="0"/>
                  <a:pt x="69970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82192" y="5230141"/>
            <a:ext cx="174921" cy="174921"/>
          </a:xfrm>
          <a:custGeom>
            <a:avLst/>
            <a:gdLst/>
            <a:ahLst/>
            <a:cxnLst/>
            <a:rect l="l" t="t" r="r" b="b"/>
            <a:pathLst>
              <a:path w="174921" h="174921">
                <a:moveTo>
                  <a:pt x="87461" y="0"/>
                </a:moveTo>
                <a:cubicBezTo>
                  <a:pt x="89032" y="0"/>
                  <a:pt x="90604" y="342"/>
                  <a:pt x="92039" y="991"/>
                </a:cubicBezTo>
                <a:lnTo>
                  <a:pt x="156404" y="28288"/>
                </a:lnTo>
                <a:cubicBezTo>
                  <a:pt x="163920" y="31465"/>
                  <a:pt x="169523" y="38879"/>
                  <a:pt x="169489" y="47830"/>
                </a:cubicBezTo>
                <a:cubicBezTo>
                  <a:pt x="169318" y="81721"/>
                  <a:pt x="155379" y="143729"/>
                  <a:pt x="96514" y="171915"/>
                </a:cubicBezTo>
                <a:cubicBezTo>
                  <a:pt x="90809" y="174648"/>
                  <a:pt x="84181" y="174648"/>
                  <a:pt x="78475" y="171915"/>
                </a:cubicBezTo>
                <a:cubicBezTo>
                  <a:pt x="19576" y="143729"/>
                  <a:pt x="5671" y="81721"/>
                  <a:pt x="5500" y="47830"/>
                </a:cubicBezTo>
                <a:cubicBezTo>
                  <a:pt x="5466" y="38879"/>
                  <a:pt x="11069" y="31465"/>
                  <a:pt x="18585" y="28288"/>
                </a:cubicBezTo>
                <a:lnTo>
                  <a:pt x="82917" y="991"/>
                </a:lnTo>
                <a:cubicBezTo>
                  <a:pt x="84352" y="342"/>
                  <a:pt x="85889" y="0"/>
                  <a:pt x="87461" y="0"/>
                </a:cubicBezTo>
                <a:close/>
                <a:moveTo>
                  <a:pt x="87461" y="22822"/>
                </a:moveTo>
                <a:lnTo>
                  <a:pt x="87461" y="151997"/>
                </a:lnTo>
                <a:cubicBezTo>
                  <a:pt x="134607" y="129175"/>
                  <a:pt x="147282" y="78612"/>
                  <a:pt x="147590" y="48342"/>
                </a:cubicBezTo>
                <a:lnTo>
                  <a:pt x="87461" y="22856"/>
                </a:lnTo>
                <a:lnTo>
                  <a:pt x="87461" y="22856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6" name="Text 14"/>
          <p:cNvSpPr/>
          <p:nvPr/>
        </p:nvSpPr>
        <p:spPr>
          <a:xfrm>
            <a:off x="1119495" y="5107696"/>
            <a:ext cx="1827925" cy="2798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53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Threat Intelligence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59747" y="5667443"/>
            <a:ext cx="5326347" cy="4547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transforms </a:t>
            </a:r>
            <a:r>
              <a:rPr lang="en-US" sz="1102" dirty="0">
                <a:solidFill>
                  <a:srgbClr val="3FB9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raw binary files into actionable threat intelligence</a:t>
            </a:r>
            <a:r>
              <a:rPr lang="en-US" sz="110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through systematic analysis.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59747" y="6227191"/>
            <a:ext cx="5326347" cy="4547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2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Every file receives a confidence score indicating the reliability of the classification, enabling informed decision-making for security operations.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203467" y="1367883"/>
            <a:ext cx="5630710" cy="5482027"/>
          </a:xfrm>
          <a:custGeom>
            <a:avLst/>
            <a:gdLst/>
            <a:ahLst/>
            <a:cxnLst/>
            <a:rect l="l" t="t" r="r" b="b"/>
            <a:pathLst>
              <a:path w="5630710" h="5482027">
                <a:moveTo>
                  <a:pt x="104926" y="0"/>
                </a:moveTo>
                <a:lnTo>
                  <a:pt x="5525784" y="0"/>
                </a:lnTo>
                <a:cubicBezTo>
                  <a:pt x="5583733" y="0"/>
                  <a:pt x="5630710" y="46977"/>
                  <a:pt x="5630710" y="104926"/>
                </a:cubicBezTo>
                <a:lnTo>
                  <a:pt x="5630710" y="5377101"/>
                </a:lnTo>
                <a:cubicBezTo>
                  <a:pt x="5630710" y="5435050"/>
                  <a:pt x="5583733" y="5482027"/>
                  <a:pt x="5525784" y="5482027"/>
                </a:cubicBezTo>
                <a:lnTo>
                  <a:pt x="104926" y="5482027"/>
                </a:lnTo>
                <a:cubicBezTo>
                  <a:pt x="46977" y="5482027"/>
                  <a:pt x="0" y="5435050"/>
                  <a:pt x="0" y="5377101"/>
                </a:cubicBezTo>
                <a:lnTo>
                  <a:pt x="0" y="104926"/>
                </a:lnTo>
                <a:cubicBezTo>
                  <a:pt x="0" y="46977"/>
                  <a:pt x="46977" y="0"/>
                  <a:pt x="104926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403752" y="1581287"/>
            <a:ext cx="174921" cy="174921"/>
          </a:xfrm>
          <a:custGeom>
            <a:avLst/>
            <a:gdLst/>
            <a:ahLst/>
            <a:cxnLst/>
            <a:rect l="l" t="t" r="r" b="b"/>
            <a:pathLst>
              <a:path w="174921" h="174921">
                <a:moveTo>
                  <a:pt x="65595" y="21865"/>
                </a:moveTo>
                <a:cubicBezTo>
                  <a:pt x="65595" y="15818"/>
                  <a:pt x="70481" y="10933"/>
                  <a:pt x="76528" y="10933"/>
                </a:cubicBezTo>
                <a:lnTo>
                  <a:pt x="98393" y="10933"/>
                </a:lnTo>
                <a:cubicBezTo>
                  <a:pt x="104440" y="10933"/>
                  <a:pt x="109326" y="15818"/>
                  <a:pt x="109326" y="21865"/>
                </a:cubicBezTo>
                <a:lnTo>
                  <a:pt x="109326" y="43730"/>
                </a:lnTo>
                <a:cubicBezTo>
                  <a:pt x="109326" y="49777"/>
                  <a:pt x="104440" y="54663"/>
                  <a:pt x="98393" y="54663"/>
                </a:cubicBezTo>
                <a:lnTo>
                  <a:pt x="95660" y="54663"/>
                </a:lnTo>
                <a:lnTo>
                  <a:pt x="95660" y="76528"/>
                </a:lnTo>
                <a:lnTo>
                  <a:pt x="136657" y="76528"/>
                </a:lnTo>
                <a:cubicBezTo>
                  <a:pt x="150254" y="76528"/>
                  <a:pt x="161255" y="87529"/>
                  <a:pt x="161255" y="101126"/>
                </a:cubicBezTo>
                <a:lnTo>
                  <a:pt x="161255" y="120258"/>
                </a:lnTo>
                <a:lnTo>
                  <a:pt x="163989" y="120258"/>
                </a:lnTo>
                <a:cubicBezTo>
                  <a:pt x="170036" y="120258"/>
                  <a:pt x="174921" y="125144"/>
                  <a:pt x="174921" y="131191"/>
                </a:cubicBezTo>
                <a:lnTo>
                  <a:pt x="174921" y="153056"/>
                </a:lnTo>
                <a:cubicBezTo>
                  <a:pt x="174921" y="159103"/>
                  <a:pt x="170036" y="163989"/>
                  <a:pt x="163989" y="163989"/>
                </a:cubicBezTo>
                <a:lnTo>
                  <a:pt x="142123" y="163989"/>
                </a:lnTo>
                <a:cubicBezTo>
                  <a:pt x="136076" y="163989"/>
                  <a:pt x="131191" y="159103"/>
                  <a:pt x="131191" y="153056"/>
                </a:cubicBezTo>
                <a:lnTo>
                  <a:pt x="131191" y="131191"/>
                </a:lnTo>
                <a:cubicBezTo>
                  <a:pt x="131191" y="125144"/>
                  <a:pt x="136076" y="120258"/>
                  <a:pt x="142123" y="120258"/>
                </a:cubicBezTo>
                <a:lnTo>
                  <a:pt x="144857" y="120258"/>
                </a:lnTo>
                <a:lnTo>
                  <a:pt x="144857" y="101126"/>
                </a:lnTo>
                <a:cubicBezTo>
                  <a:pt x="144857" y="96582"/>
                  <a:pt x="141201" y="92927"/>
                  <a:pt x="136657" y="92927"/>
                </a:cubicBezTo>
                <a:lnTo>
                  <a:pt x="95660" y="92927"/>
                </a:lnTo>
                <a:lnTo>
                  <a:pt x="95660" y="120258"/>
                </a:lnTo>
                <a:lnTo>
                  <a:pt x="98393" y="120258"/>
                </a:lnTo>
                <a:cubicBezTo>
                  <a:pt x="104440" y="120258"/>
                  <a:pt x="109326" y="125144"/>
                  <a:pt x="109326" y="131191"/>
                </a:cubicBezTo>
                <a:lnTo>
                  <a:pt x="109326" y="153056"/>
                </a:lnTo>
                <a:cubicBezTo>
                  <a:pt x="109326" y="159103"/>
                  <a:pt x="104440" y="163989"/>
                  <a:pt x="98393" y="163989"/>
                </a:cubicBezTo>
                <a:lnTo>
                  <a:pt x="76528" y="163989"/>
                </a:lnTo>
                <a:cubicBezTo>
                  <a:pt x="70481" y="163989"/>
                  <a:pt x="65595" y="159103"/>
                  <a:pt x="65595" y="153056"/>
                </a:cubicBezTo>
                <a:lnTo>
                  <a:pt x="65595" y="131191"/>
                </a:lnTo>
                <a:cubicBezTo>
                  <a:pt x="65595" y="125144"/>
                  <a:pt x="70481" y="120258"/>
                  <a:pt x="76528" y="120258"/>
                </a:cubicBezTo>
                <a:lnTo>
                  <a:pt x="79261" y="120258"/>
                </a:lnTo>
                <a:lnTo>
                  <a:pt x="79261" y="92927"/>
                </a:lnTo>
                <a:lnTo>
                  <a:pt x="38264" y="92927"/>
                </a:lnTo>
                <a:cubicBezTo>
                  <a:pt x="33720" y="92927"/>
                  <a:pt x="30065" y="96582"/>
                  <a:pt x="30065" y="101126"/>
                </a:cubicBezTo>
                <a:lnTo>
                  <a:pt x="30065" y="120258"/>
                </a:lnTo>
                <a:lnTo>
                  <a:pt x="32798" y="120258"/>
                </a:lnTo>
                <a:cubicBezTo>
                  <a:pt x="38845" y="120258"/>
                  <a:pt x="43730" y="125144"/>
                  <a:pt x="43730" y="131191"/>
                </a:cubicBezTo>
                <a:lnTo>
                  <a:pt x="43730" y="153056"/>
                </a:lnTo>
                <a:cubicBezTo>
                  <a:pt x="43730" y="159103"/>
                  <a:pt x="38845" y="163989"/>
                  <a:pt x="32798" y="163989"/>
                </a:cubicBezTo>
                <a:lnTo>
                  <a:pt x="10933" y="163989"/>
                </a:lnTo>
                <a:cubicBezTo>
                  <a:pt x="4885" y="163989"/>
                  <a:pt x="0" y="159103"/>
                  <a:pt x="0" y="153056"/>
                </a:cubicBezTo>
                <a:lnTo>
                  <a:pt x="0" y="131191"/>
                </a:lnTo>
                <a:cubicBezTo>
                  <a:pt x="0" y="125144"/>
                  <a:pt x="4885" y="120258"/>
                  <a:pt x="10933" y="120258"/>
                </a:cubicBezTo>
                <a:lnTo>
                  <a:pt x="13666" y="120258"/>
                </a:lnTo>
                <a:lnTo>
                  <a:pt x="13666" y="101126"/>
                </a:lnTo>
                <a:cubicBezTo>
                  <a:pt x="13666" y="87529"/>
                  <a:pt x="24667" y="76528"/>
                  <a:pt x="38264" y="76528"/>
                </a:cubicBezTo>
                <a:lnTo>
                  <a:pt x="79261" y="76528"/>
                </a:lnTo>
                <a:lnTo>
                  <a:pt x="79261" y="54663"/>
                </a:lnTo>
                <a:lnTo>
                  <a:pt x="76528" y="54663"/>
                </a:lnTo>
                <a:cubicBezTo>
                  <a:pt x="70481" y="54663"/>
                  <a:pt x="65595" y="49777"/>
                  <a:pt x="65595" y="43730"/>
                </a:cubicBezTo>
                <a:lnTo>
                  <a:pt x="65595" y="21865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1" name="Text 19"/>
          <p:cNvSpPr/>
          <p:nvPr/>
        </p:nvSpPr>
        <p:spPr>
          <a:xfrm>
            <a:off x="6600538" y="1546303"/>
            <a:ext cx="5142680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7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Flow Diagram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385385" y="1934628"/>
            <a:ext cx="5272122" cy="916587"/>
          </a:xfrm>
          <a:custGeom>
            <a:avLst/>
            <a:gdLst/>
            <a:ahLst/>
            <a:cxnLst/>
            <a:rect l="l" t="t" r="r" b="b"/>
            <a:pathLst>
              <a:path w="5272122" h="916587">
                <a:moveTo>
                  <a:pt x="69972" y="0"/>
                </a:moveTo>
                <a:lnTo>
                  <a:pt x="5202149" y="0"/>
                </a:lnTo>
                <a:cubicBezTo>
                  <a:pt x="5240768" y="0"/>
                  <a:pt x="5272122" y="31353"/>
                  <a:pt x="5272122" y="69972"/>
                </a:cubicBezTo>
                <a:lnTo>
                  <a:pt x="5272122" y="846614"/>
                </a:lnTo>
                <a:cubicBezTo>
                  <a:pt x="5272122" y="885259"/>
                  <a:pt x="5240794" y="916587"/>
                  <a:pt x="5202149" y="916587"/>
                </a:cubicBezTo>
                <a:lnTo>
                  <a:pt x="69972" y="916587"/>
                </a:lnTo>
                <a:cubicBezTo>
                  <a:pt x="31353" y="916587"/>
                  <a:pt x="0" y="885233"/>
                  <a:pt x="0" y="846614"/>
                </a:cubicBezTo>
                <a:lnTo>
                  <a:pt x="0" y="69972"/>
                </a:lnTo>
                <a:cubicBezTo>
                  <a:pt x="0" y="31328"/>
                  <a:pt x="31328" y="0"/>
                  <a:pt x="69972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6535817" y="2085059"/>
            <a:ext cx="337598" cy="337598"/>
          </a:xfrm>
          <a:custGeom>
            <a:avLst/>
            <a:gdLst/>
            <a:ahLst/>
            <a:cxnLst/>
            <a:rect l="l" t="t" r="r" b="b"/>
            <a:pathLst>
              <a:path w="337598" h="337598">
                <a:moveTo>
                  <a:pt x="168799" y="0"/>
                </a:moveTo>
                <a:lnTo>
                  <a:pt x="168799" y="0"/>
                </a:lnTo>
                <a:cubicBezTo>
                  <a:pt x="262024" y="0"/>
                  <a:pt x="337598" y="75574"/>
                  <a:pt x="337598" y="168799"/>
                </a:cubicBezTo>
                <a:lnTo>
                  <a:pt x="337598" y="168799"/>
                </a:lnTo>
                <a:cubicBezTo>
                  <a:pt x="337598" y="262024"/>
                  <a:pt x="262024" y="337598"/>
                  <a:pt x="168799" y="337598"/>
                </a:cubicBezTo>
                <a:lnTo>
                  <a:pt x="168799" y="337598"/>
                </a:lnTo>
                <a:cubicBezTo>
                  <a:pt x="75574" y="337598"/>
                  <a:pt x="0" y="262024"/>
                  <a:pt x="0" y="168799"/>
                </a:cubicBezTo>
                <a:lnTo>
                  <a:pt x="0" y="168799"/>
                </a:lnTo>
                <a:cubicBezTo>
                  <a:pt x="0" y="75574"/>
                  <a:pt x="75574" y="0"/>
                  <a:pt x="168799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 w="20320">
            <a:solidFill>
              <a:srgbClr val="58A6FF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6663400" y="2148031"/>
            <a:ext cx="148683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983615" y="2130539"/>
            <a:ext cx="1049527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Raw File Input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7018599" y="2497873"/>
            <a:ext cx="4565440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Binary executable files (PE, ELF, Mach-O)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941310" y="2924681"/>
            <a:ext cx="157429" cy="209905"/>
          </a:xfrm>
          <a:custGeom>
            <a:avLst/>
            <a:gdLst/>
            <a:ahLst/>
            <a:cxnLst/>
            <a:rect l="l" t="t" r="r" b="b"/>
            <a:pathLst>
              <a:path w="157429" h="209905">
                <a:moveTo>
                  <a:pt x="69449" y="206052"/>
                </a:moveTo>
                <a:cubicBezTo>
                  <a:pt x="74574" y="211176"/>
                  <a:pt x="82896" y="211176"/>
                  <a:pt x="88021" y="206052"/>
                </a:cubicBezTo>
                <a:lnTo>
                  <a:pt x="153616" y="140456"/>
                </a:lnTo>
                <a:cubicBezTo>
                  <a:pt x="158741" y="135332"/>
                  <a:pt x="158741" y="127009"/>
                  <a:pt x="153616" y="121884"/>
                </a:cubicBezTo>
                <a:cubicBezTo>
                  <a:pt x="148492" y="116760"/>
                  <a:pt x="140169" y="116760"/>
                  <a:pt x="135045" y="121884"/>
                </a:cubicBezTo>
                <a:lnTo>
                  <a:pt x="91834" y="165095"/>
                </a:lnTo>
                <a:lnTo>
                  <a:pt x="91834" y="13119"/>
                </a:lnTo>
                <a:cubicBezTo>
                  <a:pt x="91834" y="5863"/>
                  <a:pt x="85971" y="0"/>
                  <a:pt x="78714" y="0"/>
                </a:cubicBezTo>
                <a:cubicBezTo>
                  <a:pt x="71458" y="0"/>
                  <a:pt x="65595" y="5863"/>
                  <a:pt x="65595" y="13119"/>
                </a:cubicBezTo>
                <a:lnTo>
                  <a:pt x="65595" y="165095"/>
                </a:lnTo>
                <a:lnTo>
                  <a:pt x="22384" y="121884"/>
                </a:lnTo>
                <a:cubicBezTo>
                  <a:pt x="17260" y="116760"/>
                  <a:pt x="8937" y="116760"/>
                  <a:pt x="3813" y="121884"/>
                </a:cubicBezTo>
                <a:cubicBezTo>
                  <a:pt x="-1312" y="127009"/>
                  <a:pt x="-1312" y="135332"/>
                  <a:pt x="3813" y="140456"/>
                </a:cubicBezTo>
                <a:lnTo>
                  <a:pt x="69408" y="206052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8" name="Shape 26"/>
          <p:cNvSpPr/>
          <p:nvPr/>
        </p:nvSpPr>
        <p:spPr>
          <a:xfrm>
            <a:off x="6385385" y="3208053"/>
            <a:ext cx="5272122" cy="916587"/>
          </a:xfrm>
          <a:custGeom>
            <a:avLst/>
            <a:gdLst/>
            <a:ahLst/>
            <a:cxnLst/>
            <a:rect l="l" t="t" r="r" b="b"/>
            <a:pathLst>
              <a:path w="5272122" h="916587">
                <a:moveTo>
                  <a:pt x="69972" y="0"/>
                </a:moveTo>
                <a:lnTo>
                  <a:pt x="5202149" y="0"/>
                </a:lnTo>
                <a:cubicBezTo>
                  <a:pt x="5240768" y="0"/>
                  <a:pt x="5272122" y="31353"/>
                  <a:pt x="5272122" y="69972"/>
                </a:cubicBezTo>
                <a:lnTo>
                  <a:pt x="5272122" y="846614"/>
                </a:lnTo>
                <a:cubicBezTo>
                  <a:pt x="5272122" y="885259"/>
                  <a:pt x="5240794" y="916587"/>
                  <a:pt x="5202149" y="916587"/>
                </a:cubicBezTo>
                <a:lnTo>
                  <a:pt x="69972" y="916587"/>
                </a:lnTo>
                <a:cubicBezTo>
                  <a:pt x="31353" y="916587"/>
                  <a:pt x="0" y="885233"/>
                  <a:pt x="0" y="846614"/>
                </a:cubicBezTo>
                <a:lnTo>
                  <a:pt x="0" y="69972"/>
                </a:lnTo>
                <a:cubicBezTo>
                  <a:pt x="0" y="31328"/>
                  <a:pt x="31328" y="0"/>
                  <a:pt x="69972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4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535817" y="3358486"/>
            <a:ext cx="337598" cy="337598"/>
          </a:xfrm>
          <a:custGeom>
            <a:avLst/>
            <a:gdLst/>
            <a:ahLst/>
            <a:cxnLst/>
            <a:rect l="l" t="t" r="r" b="b"/>
            <a:pathLst>
              <a:path w="337598" h="337598">
                <a:moveTo>
                  <a:pt x="168799" y="0"/>
                </a:moveTo>
                <a:lnTo>
                  <a:pt x="168799" y="0"/>
                </a:lnTo>
                <a:cubicBezTo>
                  <a:pt x="262024" y="0"/>
                  <a:pt x="337598" y="75574"/>
                  <a:pt x="337598" y="168799"/>
                </a:cubicBezTo>
                <a:lnTo>
                  <a:pt x="337598" y="168799"/>
                </a:lnTo>
                <a:cubicBezTo>
                  <a:pt x="337598" y="262024"/>
                  <a:pt x="262024" y="337598"/>
                  <a:pt x="168799" y="337598"/>
                </a:cubicBezTo>
                <a:lnTo>
                  <a:pt x="168799" y="337598"/>
                </a:lnTo>
                <a:cubicBezTo>
                  <a:pt x="75574" y="337598"/>
                  <a:pt x="0" y="262024"/>
                  <a:pt x="0" y="168799"/>
                </a:cubicBezTo>
                <a:lnTo>
                  <a:pt x="0" y="168799"/>
                </a:lnTo>
                <a:cubicBezTo>
                  <a:pt x="0" y="75574"/>
                  <a:pt x="75574" y="0"/>
                  <a:pt x="168799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 w="20320">
            <a:solidFill>
              <a:srgbClr val="3FB950"/>
            </a:solidFill>
            <a:prstDash val="solid"/>
          </a:ln>
        </p:spPr>
      </p:sp>
      <p:sp>
        <p:nvSpPr>
          <p:cNvPr id="30" name="Text 28"/>
          <p:cNvSpPr/>
          <p:nvPr/>
        </p:nvSpPr>
        <p:spPr>
          <a:xfrm>
            <a:off x="6663400" y="3421457"/>
            <a:ext cx="148683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983615" y="3403965"/>
            <a:ext cx="1346892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 Extraction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018599" y="3771299"/>
            <a:ext cx="4565440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100+ dimensional numerical feature vector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941310" y="4198106"/>
            <a:ext cx="157429" cy="209905"/>
          </a:xfrm>
          <a:custGeom>
            <a:avLst/>
            <a:gdLst/>
            <a:ahLst/>
            <a:cxnLst/>
            <a:rect l="l" t="t" r="r" b="b"/>
            <a:pathLst>
              <a:path w="157429" h="209905">
                <a:moveTo>
                  <a:pt x="69449" y="206052"/>
                </a:moveTo>
                <a:cubicBezTo>
                  <a:pt x="74574" y="211176"/>
                  <a:pt x="82896" y="211176"/>
                  <a:pt x="88021" y="206052"/>
                </a:cubicBezTo>
                <a:lnTo>
                  <a:pt x="153616" y="140456"/>
                </a:lnTo>
                <a:cubicBezTo>
                  <a:pt x="158741" y="135332"/>
                  <a:pt x="158741" y="127009"/>
                  <a:pt x="153616" y="121884"/>
                </a:cubicBezTo>
                <a:cubicBezTo>
                  <a:pt x="148492" y="116760"/>
                  <a:pt x="140169" y="116760"/>
                  <a:pt x="135045" y="121884"/>
                </a:cubicBezTo>
                <a:lnTo>
                  <a:pt x="91834" y="165095"/>
                </a:lnTo>
                <a:lnTo>
                  <a:pt x="91834" y="13119"/>
                </a:lnTo>
                <a:cubicBezTo>
                  <a:pt x="91834" y="5863"/>
                  <a:pt x="85971" y="0"/>
                  <a:pt x="78714" y="0"/>
                </a:cubicBezTo>
                <a:cubicBezTo>
                  <a:pt x="71458" y="0"/>
                  <a:pt x="65595" y="5863"/>
                  <a:pt x="65595" y="13119"/>
                </a:cubicBezTo>
                <a:lnTo>
                  <a:pt x="65595" y="165095"/>
                </a:lnTo>
                <a:lnTo>
                  <a:pt x="22384" y="121884"/>
                </a:lnTo>
                <a:cubicBezTo>
                  <a:pt x="17260" y="116760"/>
                  <a:pt x="8937" y="116760"/>
                  <a:pt x="3813" y="121884"/>
                </a:cubicBezTo>
                <a:cubicBezTo>
                  <a:pt x="-1312" y="127009"/>
                  <a:pt x="-1312" y="135332"/>
                  <a:pt x="3813" y="140456"/>
                </a:cubicBezTo>
                <a:lnTo>
                  <a:pt x="69408" y="206052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4" name="Shape 32"/>
          <p:cNvSpPr/>
          <p:nvPr/>
        </p:nvSpPr>
        <p:spPr>
          <a:xfrm>
            <a:off x="6385385" y="4481478"/>
            <a:ext cx="5272122" cy="916587"/>
          </a:xfrm>
          <a:custGeom>
            <a:avLst/>
            <a:gdLst/>
            <a:ahLst/>
            <a:cxnLst/>
            <a:rect l="l" t="t" r="r" b="b"/>
            <a:pathLst>
              <a:path w="5272122" h="916587">
                <a:moveTo>
                  <a:pt x="69972" y="0"/>
                </a:moveTo>
                <a:lnTo>
                  <a:pt x="5202149" y="0"/>
                </a:lnTo>
                <a:cubicBezTo>
                  <a:pt x="5240768" y="0"/>
                  <a:pt x="5272122" y="31353"/>
                  <a:pt x="5272122" y="69972"/>
                </a:cubicBezTo>
                <a:lnTo>
                  <a:pt x="5272122" y="846614"/>
                </a:lnTo>
                <a:cubicBezTo>
                  <a:pt x="5272122" y="885259"/>
                  <a:pt x="5240794" y="916587"/>
                  <a:pt x="5202149" y="916587"/>
                </a:cubicBezTo>
                <a:lnTo>
                  <a:pt x="69972" y="916587"/>
                </a:lnTo>
                <a:cubicBezTo>
                  <a:pt x="31353" y="916587"/>
                  <a:pt x="0" y="885233"/>
                  <a:pt x="0" y="846614"/>
                </a:cubicBezTo>
                <a:lnTo>
                  <a:pt x="0" y="69972"/>
                </a:lnTo>
                <a:cubicBezTo>
                  <a:pt x="0" y="31328"/>
                  <a:pt x="31328" y="0"/>
                  <a:pt x="69972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535817" y="4631911"/>
            <a:ext cx="337598" cy="337598"/>
          </a:xfrm>
          <a:custGeom>
            <a:avLst/>
            <a:gdLst/>
            <a:ahLst/>
            <a:cxnLst/>
            <a:rect l="l" t="t" r="r" b="b"/>
            <a:pathLst>
              <a:path w="337598" h="337598">
                <a:moveTo>
                  <a:pt x="168799" y="0"/>
                </a:moveTo>
                <a:lnTo>
                  <a:pt x="168799" y="0"/>
                </a:lnTo>
                <a:cubicBezTo>
                  <a:pt x="262024" y="0"/>
                  <a:pt x="337598" y="75574"/>
                  <a:pt x="337598" y="168799"/>
                </a:cubicBezTo>
                <a:lnTo>
                  <a:pt x="337598" y="168799"/>
                </a:lnTo>
                <a:cubicBezTo>
                  <a:pt x="337598" y="262024"/>
                  <a:pt x="262024" y="337598"/>
                  <a:pt x="168799" y="337598"/>
                </a:cubicBezTo>
                <a:lnTo>
                  <a:pt x="168799" y="337598"/>
                </a:lnTo>
                <a:cubicBezTo>
                  <a:pt x="75574" y="337598"/>
                  <a:pt x="0" y="262024"/>
                  <a:pt x="0" y="168799"/>
                </a:cubicBezTo>
                <a:lnTo>
                  <a:pt x="0" y="168799"/>
                </a:lnTo>
                <a:cubicBezTo>
                  <a:pt x="0" y="75574"/>
                  <a:pt x="75574" y="0"/>
                  <a:pt x="168799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 w="20320">
            <a:solidFill>
              <a:srgbClr val="58A6FF"/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6663400" y="4694882"/>
            <a:ext cx="148683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983615" y="4677390"/>
            <a:ext cx="1740465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Ensemble Classification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018599" y="5044725"/>
            <a:ext cx="4565440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Four models with voting mechanism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941310" y="5471533"/>
            <a:ext cx="157429" cy="209905"/>
          </a:xfrm>
          <a:custGeom>
            <a:avLst/>
            <a:gdLst/>
            <a:ahLst/>
            <a:cxnLst/>
            <a:rect l="l" t="t" r="r" b="b"/>
            <a:pathLst>
              <a:path w="157429" h="209905">
                <a:moveTo>
                  <a:pt x="69449" y="206052"/>
                </a:moveTo>
                <a:cubicBezTo>
                  <a:pt x="74574" y="211176"/>
                  <a:pt x="82896" y="211176"/>
                  <a:pt x="88021" y="206052"/>
                </a:cubicBezTo>
                <a:lnTo>
                  <a:pt x="153616" y="140456"/>
                </a:lnTo>
                <a:cubicBezTo>
                  <a:pt x="158741" y="135332"/>
                  <a:pt x="158741" y="127009"/>
                  <a:pt x="153616" y="121884"/>
                </a:cubicBezTo>
                <a:cubicBezTo>
                  <a:pt x="148492" y="116760"/>
                  <a:pt x="140169" y="116760"/>
                  <a:pt x="135045" y="121884"/>
                </a:cubicBezTo>
                <a:lnTo>
                  <a:pt x="91834" y="165095"/>
                </a:lnTo>
                <a:lnTo>
                  <a:pt x="91834" y="13119"/>
                </a:lnTo>
                <a:cubicBezTo>
                  <a:pt x="91834" y="5863"/>
                  <a:pt x="85971" y="0"/>
                  <a:pt x="78714" y="0"/>
                </a:cubicBezTo>
                <a:cubicBezTo>
                  <a:pt x="71458" y="0"/>
                  <a:pt x="65595" y="5863"/>
                  <a:pt x="65595" y="13119"/>
                </a:cubicBezTo>
                <a:lnTo>
                  <a:pt x="65595" y="165095"/>
                </a:lnTo>
                <a:lnTo>
                  <a:pt x="22384" y="121884"/>
                </a:lnTo>
                <a:cubicBezTo>
                  <a:pt x="17260" y="116760"/>
                  <a:pt x="8937" y="116760"/>
                  <a:pt x="3813" y="121884"/>
                </a:cubicBezTo>
                <a:cubicBezTo>
                  <a:pt x="-1312" y="127009"/>
                  <a:pt x="-1312" y="135332"/>
                  <a:pt x="3813" y="140456"/>
                </a:cubicBezTo>
                <a:lnTo>
                  <a:pt x="69408" y="206052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40" name="Shape 38"/>
          <p:cNvSpPr/>
          <p:nvPr/>
        </p:nvSpPr>
        <p:spPr>
          <a:xfrm>
            <a:off x="6385385" y="5754905"/>
            <a:ext cx="5272122" cy="916587"/>
          </a:xfrm>
          <a:custGeom>
            <a:avLst/>
            <a:gdLst/>
            <a:ahLst/>
            <a:cxnLst/>
            <a:rect l="l" t="t" r="r" b="b"/>
            <a:pathLst>
              <a:path w="5272122" h="916587">
                <a:moveTo>
                  <a:pt x="69972" y="0"/>
                </a:moveTo>
                <a:lnTo>
                  <a:pt x="5202149" y="0"/>
                </a:lnTo>
                <a:cubicBezTo>
                  <a:pt x="5240768" y="0"/>
                  <a:pt x="5272122" y="31353"/>
                  <a:pt x="5272122" y="69972"/>
                </a:cubicBezTo>
                <a:lnTo>
                  <a:pt x="5272122" y="846614"/>
                </a:lnTo>
                <a:cubicBezTo>
                  <a:pt x="5272122" y="885259"/>
                  <a:pt x="5240794" y="916587"/>
                  <a:pt x="5202149" y="916587"/>
                </a:cubicBezTo>
                <a:lnTo>
                  <a:pt x="69972" y="916587"/>
                </a:lnTo>
                <a:cubicBezTo>
                  <a:pt x="31353" y="916587"/>
                  <a:pt x="0" y="885233"/>
                  <a:pt x="0" y="846614"/>
                </a:cubicBezTo>
                <a:lnTo>
                  <a:pt x="0" y="69972"/>
                </a:lnTo>
                <a:cubicBezTo>
                  <a:pt x="0" y="31328"/>
                  <a:pt x="31328" y="0"/>
                  <a:pt x="69972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40000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535817" y="5905337"/>
            <a:ext cx="337598" cy="337598"/>
          </a:xfrm>
          <a:custGeom>
            <a:avLst/>
            <a:gdLst/>
            <a:ahLst/>
            <a:cxnLst/>
            <a:rect l="l" t="t" r="r" b="b"/>
            <a:pathLst>
              <a:path w="337598" h="337598">
                <a:moveTo>
                  <a:pt x="168799" y="0"/>
                </a:moveTo>
                <a:lnTo>
                  <a:pt x="168799" y="0"/>
                </a:lnTo>
                <a:cubicBezTo>
                  <a:pt x="262024" y="0"/>
                  <a:pt x="337598" y="75574"/>
                  <a:pt x="337598" y="168799"/>
                </a:cubicBezTo>
                <a:lnTo>
                  <a:pt x="337598" y="168799"/>
                </a:lnTo>
                <a:cubicBezTo>
                  <a:pt x="337598" y="262024"/>
                  <a:pt x="262024" y="337598"/>
                  <a:pt x="168799" y="337598"/>
                </a:cubicBezTo>
                <a:lnTo>
                  <a:pt x="168799" y="337598"/>
                </a:lnTo>
                <a:cubicBezTo>
                  <a:pt x="75574" y="337598"/>
                  <a:pt x="0" y="262024"/>
                  <a:pt x="0" y="168799"/>
                </a:cubicBezTo>
                <a:lnTo>
                  <a:pt x="0" y="168799"/>
                </a:lnTo>
                <a:cubicBezTo>
                  <a:pt x="0" y="75574"/>
                  <a:pt x="75574" y="0"/>
                  <a:pt x="168799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 w="20320">
            <a:solidFill>
              <a:srgbClr val="3FB950"/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6663400" y="5968309"/>
            <a:ext cx="148683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983615" y="5950817"/>
            <a:ext cx="1373131" cy="2448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Threat Intelligence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018599" y="6318151"/>
            <a:ext cx="4565440" cy="2099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2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Benign | Suspicious | Malicious + Confidence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1992" y="341992"/>
            <a:ext cx="1880954" cy="341992"/>
          </a:xfrm>
          <a:custGeom>
            <a:avLst/>
            <a:gdLst/>
            <a:ahLst/>
            <a:cxnLst/>
            <a:rect l="l" t="t" r="r" b="b"/>
            <a:pathLst>
              <a:path w="1880954" h="341992">
                <a:moveTo>
                  <a:pt x="68398" y="0"/>
                </a:moveTo>
                <a:lnTo>
                  <a:pt x="1812555" y="0"/>
                </a:lnTo>
                <a:cubicBezTo>
                  <a:pt x="1850331" y="0"/>
                  <a:pt x="1880954" y="30623"/>
                  <a:pt x="1880954" y="68398"/>
                </a:cubicBezTo>
                <a:lnTo>
                  <a:pt x="1880954" y="273593"/>
                </a:lnTo>
                <a:cubicBezTo>
                  <a:pt x="1880954" y="311369"/>
                  <a:pt x="1850331" y="341992"/>
                  <a:pt x="1812555" y="341992"/>
                </a:cubicBezTo>
                <a:lnTo>
                  <a:pt x="68398" y="341992"/>
                </a:lnTo>
                <a:cubicBezTo>
                  <a:pt x="30648" y="341992"/>
                  <a:pt x="0" y="311343"/>
                  <a:pt x="0" y="273593"/>
                </a:cubicBezTo>
                <a:lnTo>
                  <a:pt x="0" y="68398"/>
                </a:lnTo>
                <a:cubicBezTo>
                  <a:pt x="0" y="30648"/>
                  <a:pt x="30648" y="0"/>
                  <a:pt x="68398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78788" y="417230"/>
            <a:ext cx="1677896" cy="1846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kern="0" spc="54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ENGINEERING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1992" y="786581"/>
            <a:ext cx="11661913" cy="3419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24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Feature Extraction Framework: The 100+ Dimension Vector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9091" y="1299568"/>
            <a:ext cx="7609313" cy="1744157"/>
          </a:xfrm>
          <a:custGeom>
            <a:avLst/>
            <a:gdLst/>
            <a:ahLst/>
            <a:cxnLst/>
            <a:rect l="l" t="t" r="r" b="b"/>
            <a:pathLst>
              <a:path w="7609313" h="1744157">
                <a:moveTo>
                  <a:pt x="34199" y="0"/>
                </a:moveTo>
                <a:lnTo>
                  <a:pt x="7506721" y="0"/>
                </a:lnTo>
                <a:cubicBezTo>
                  <a:pt x="7563381" y="0"/>
                  <a:pt x="7609313" y="45932"/>
                  <a:pt x="7609313" y="102591"/>
                </a:cubicBezTo>
                <a:lnTo>
                  <a:pt x="7609313" y="1641566"/>
                </a:lnTo>
                <a:cubicBezTo>
                  <a:pt x="7609313" y="1698225"/>
                  <a:pt x="7563381" y="1744157"/>
                  <a:pt x="7506721" y="1744157"/>
                </a:cubicBezTo>
                <a:lnTo>
                  <a:pt x="34199" y="1744157"/>
                </a:lnTo>
                <a:cubicBezTo>
                  <a:pt x="15311" y="1744157"/>
                  <a:pt x="0" y="1728846"/>
                  <a:pt x="0" y="1709958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" name="Shape 4"/>
          <p:cNvSpPr/>
          <p:nvPr/>
        </p:nvSpPr>
        <p:spPr>
          <a:xfrm>
            <a:off x="359091" y="1299568"/>
            <a:ext cx="34199" cy="1744157"/>
          </a:xfrm>
          <a:custGeom>
            <a:avLst/>
            <a:gdLst/>
            <a:ahLst/>
            <a:cxnLst/>
            <a:rect l="l" t="t" r="r" b="b"/>
            <a:pathLst>
              <a:path w="34199" h="1744157">
                <a:moveTo>
                  <a:pt x="34199" y="0"/>
                </a:moveTo>
                <a:lnTo>
                  <a:pt x="34199" y="0"/>
                </a:lnTo>
                <a:lnTo>
                  <a:pt x="34199" y="1744157"/>
                </a:lnTo>
                <a:lnTo>
                  <a:pt x="34199" y="1744157"/>
                </a:lnTo>
                <a:cubicBezTo>
                  <a:pt x="15311" y="1744157"/>
                  <a:pt x="0" y="1728846"/>
                  <a:pt x="0" y="1709958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" name="Shape 5"/>
          <p:cNvSpPr/>
          <p:nvPr/>
        </p:nvSpPr>
        <p:spPr>
          <a:xfrm>
            <a:off x="512987" y="1436365"/>
            <a:ext cx="410390" cy="410390"/>
          </a:xfrm>
          <a:custGeom>
            <a:avLst/>
            <a:gdLst/>
            <a:ahLst/>
            <a:cxnLst/>
            <a:rect l="l" t="t" r="r" b="b"/>
            <a:pathLst>
              <a:path w="410390" h="410390">
                <a:moveTo>
                  <a:pt x="68400" y="0"/>
                </a:moveTo>
                <a:lnTo>
                  <a:pt x="341990" y="0"/>
                </a:lnTo>
                <a:cubicBezTo>
                  <a:pt x="379741" y="0"/>
                  <a:pt x="410390" y="30649"/>
                  <a:pt x="410390" y="68400"/>
                </a:cubicBezTo>
                <a:lnTo>
                  <a:pt x="410390" y="341990"/>
                </a:lnTo>
                <a:cubicBezTo>
                  <a:pt x="410390" y="379741"/>
                  <a:pt x="379741" y="410390"/>
                  <a:pt x="341990" y="410390"/>
                </a:cubicBezTo>
                <a:lnTo>
                  <a:pt x="68400" y="410390"/>
                </a:lnTo>
                <a:cubicBezTo>
                  <a:pt x="30649" y="410390"/>
                  <a:pt x="0" y="379741"/>
                  <a:pt x="0" y="341990"/>
                </a:cubicBezTo>
                <a:lnTo>
                  <a:pt x="0" y="68400"/>
                </a:lnTo>
                <a:cubicBezTo>
                  <a:pt x="0" y="30649"/>
                  <a:pt x="30649" y="0"/>
                  <a:pt x="68400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32684" y="1556062"/>
            <a:ext cx="170996" cy="170996"/>
          </a:xfrm>
          <a:custGeom>
            <a:avLst/>
            <a:gdLst/>
            <a:ahLst/>
            <a:cxnLst/>
            <a:rect l="l" t="t" r="r" b="b"/>
            <a:pathLst>
              <a:path w="170996" h="170996">
                <a:moveTo>
                  <a:pt x="22009" y="76314"/>
                </a:moveTo>
                <a:cubicBezTo>
                  <a:pt x="26451" y="45254"/>
                  <a:pt x="53202" y="21374"/>
                  <a:pt x="85498" y="21374"/>
                </a:cubicBezTo>
                <a:cubicBezTo>
                  <a:pt x="103199" y="21374"/>
                  <a:pt x="119229" y="28555"/>
                  <a:pt x="130852" y="40144"/>
                </a:cubicBezTo>
                <a:cubicBezTo>
                  <a:pt x="130919" y="40211"/>
                  <a:pt x="130985" y="40278"/>
                  <a:pt x="131052" y="40344"/>
                </a:cubicBezTo>
                <a:lnTo>
                  <a:pt x="133590" y="42749"/>
                </a:lnTo>
                <a:lnTo>
                  <a:pt x="117593" y="42749"/>
                </a:lnTo>
                <a:cubicBezTo>
                  <a:pt x="111682" y="42749"/>
                  <a:pt x="106906" y="47525"/>
                  <a:pt x="106906" y="53436"/>
                </a:cubicBezTo>
                <a:cubicBezTo>
                  <a:pt x="106906" y="59348"/>
                  <a:pt x="111682" y="64123"/>
                  <a:pt x="117593" y="64123"/>
                </a:cubicBezTo>
                <a:lnTo>
                  <a:pt x="160342" y="64123"/>
                </a:lnTo>
                <a:cubicBezTo>
                  <a:pt x="166253" y="64123"/>
                  <a:pt x="171029" y="59348"/>
                  <a:pt x="171029" y="53436"/>
                </a:cubicBezTo>
                <a:lnTo>
                  <a:pt x="171029" y="10687"/>
                </a:lnTo>
                <a:cubicBezTo>
                  <a:pt x="171029" y="4776"/>
                  <a:pt x="166253" y="0"/>
                  <a:pt x="160342" y="0"/>
                </a:cubicBezTo>
                <a:cubicBezTo>
                  <a:pt x="154431" y="0"/>
                  <a:pt x="149655" y="4776"/>
                  <a:pt x="149655" y="10687"/>
                </a:cubicBezTo>
                <a:lnTo>
                  <a:pt x="149655" y="28522"/>
                </a:lnTo>
                <a:lnTo>
                  <a:pt x="145881" y="24948"/>
                </a:lnTo>
                <a:cubicBezTo>
                  <a:pt x="130418" y="9552"/>
                  <a:pt x="109043" y="0"/>
                  <a:pt x="85498" y="0"/>
                </a:cubicBezTo>
                <a:cubicBezTo>
                  <a:pt x="42415" y="0"/>
                  <a:pt x="6780" y="31861"/>
                  <a:pt x="868" y="73308"/>
                </a:cubicBezTo>
                <a:cubicBezTo>
                  <a:pt x="33" y="79152"/>
                  <a:pt x="4075" y="84563"/>
                  <a:pt x="9919" y="85398"/>
                </a:cubicBezTo>
                <a:cubicBezTo>
                  <a:pt x="15764" y="86233"/>
                  <a:pt x="21174" y="82158"/>
                  <a:pt x="22009" y="76347"/>
                </a:cubicBezTo>
                <a:close/>
                <a:moveTo>
                  <a:pt x="170127" y="97688"/>
                </a:moveTo>
                <a:cubicBezTo>
                  <a:pt x="170962" y="91843"/>
                  <a:pt x="166888" y="86433"/>
                  <a:pt x="161077" y="85598"/>
                </a:cubicBezTo>
                <a:cubicBezTo>
                  <a:pt x="155266" y="84763"/>
                  <a:pt x="149822" y="88838"/>
                  <a:pt x="148987" y="94649"/>
                </a:cubicBezTo>
                <a:cubicBezTo>
                  <a:pt x="144545" y="125709"/>
                  <a:pt x="117793" y="149588"/>
                  <a:pt x="85498" y="149588"/>
                </a:cubicBezTo>
                <a:cubicBezTo>
                  <a:pt x="67797" y="149588"/>
                  <a:pt x="51766" y="142407"/>
                  <a:pt x="40144" y="130818"/>
                </a:cubicBezTo>
                <a:cubicBezTo>
                  <a:pt x="40077" y="130752"/>
                  <a:pt x="40010" y="130685"/>
                  <a:pt x="39944" y="130618"/>
                </a:cubicBezTo>
                <a:lnTo>
                  <a:pt x="37405" y="128213"/>
                </a:lnTo>
                <a:lnTo>
                  <a:pt x="53403" y="128213"/>
                </a:lnTo>
                <a:cubicBezTo>
                  <a:pt x="59314" y="128213"/>
                  <a:pt x="64090" y="123438"/>
                  <a:pt x="64090" y="117526"/>
                </a:cubicBezTo>
                <a:cubicBezTo>
                  <a:pt x="64090" y="111615"/>
                  <a:pt x="59314" y="106839"/>
                  <a:pt x="53403" y="106839"/>
                </a:cubicBezTo>
                <a:lnTo>
                  <a:pt x="10687" y="106872"/>
                </a:lnTo>
                <a:cubicBezTo>
                  <a:pt x="7848" y="106872"/>
                  <a:pt x="5110" y="108008"/>
                  <a:pt x="3106" y="110045"/>
                </a:cubicBezTo>
                <a:cubicBezTo>
                  <a:pt x="1102" y="112082"/>
                  <a:pt x="-33" y="114788"/>
                  <a:pt x="0" y="117660"/>
                </a:cubicBezTo>
                <a:lnTo>
                  <a:pt x="334" y="160075"/>
                </a:lnTo>
                <a:cubicBezTo>
                  <a:pt x="367" y="165986"/>
                  <a:pt x="5210" y="170729"/>
                  <a:pt x="11121" y="170662"/>
                </a:cubicBezTo>
                <a:cubicBezTo>
                  <a:pt x="17033" y="170595"/>
                  <a:pt x="21775" y="165786"/>
                  <a:pt x="21708" y="159874"/>
                </a:cubicBezTo>
                <a:lnTo>
                  <a:pt x="21575" y="142675"/>
                </a:lnTo>
                <a:lnTo>
                  <a:pt x="25148" y="146048"/>
                </a:lnTo>
                <a:cubicBezTo>
                  <a:pt x="40612" y="161444"/>
                  <a:pt x="61953" y="170996"/>
                  <a:pt x="85498" y="170996"/>
                </a:cubicBezTo>
                <a:cubicBezTo>
                  <a:pt x="128581" y="170996"/>
                  <a:pt x="164216" y="139134"/>
                  <a:pt x="170127" y="97688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9" name="Text 7"/>
          <p:cNvSpPr/>
          <p:nvPr/>
        </p:nvSpPr>
        <p:spPr>
          <a:xfrm>
            <a:off x="1060174" y="1436365"/>
            <a:ext cx="3513964" cy="2735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6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Comprehensive Feature Methodology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12987" y="1949352"/>
            <a:ext cx="7387018" cy="4445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7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feature extraction engine transforms </a:t>
            </a:r>
            <a:r>
              <a:rPr lang="en-US" sz="1077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raw binary files into numerical representations</a:t>
            </a:r>
            <a:r>
              <a:rPr lang="en-US" sz="1077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through systematic analysis across multiple dimensions.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12987" y="2462339"/>
            <a:ext cx="7387018" cy="4445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7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file is analyzed across nine major categories, capturing structural, behavioral, and statistical properties that distinguish benign from malicious content.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45412" y="3183942"/>
            <a:ext cx="2469179" cy="1041364"/>
          </a:xfrm>
          <a:custGeom>
            <a:avLst/>
            <a:gdLst/>
            <a:ahLst/>
            <a:cxnLst/>
            <a:rect l="l" t="t" r="r" b="b"/>
            <a:pathLst>
              <a:path w="2469179" h="1041364">
                <a:moveTo>
                  <a:pt x="68397" y="0"/>
                </a:moveTo>
                <a:lnTo>
                  <a:pt x="2400782" y="0"/>
                </a:lnTo>
                <a:cubicBezTo>
                  <a:pt x="2438557" y="0"/>
                  <a:pt x="2469179" y="30622"/>
                  <a:pt x="2469179" y="68397"/>
                </a:cubicBezTo>
                <a:lnTo>
                  <a:pt x="2469179" y="972968"/>
                </a:lnTo>
                <a:cubicBezTo>
                  <a:pt x="2469179" y="1010742"/>
                  <a:pt x="2438557" y="1041364"/>
                  <a:pt x="2400782" y="1041364"/>
                </a:cubicBezTo>
                <a:lnTo>
                  <a:pt x="68397" y="1041364"/>
                </a:lnTo>
                <a:cubicBezTo>
                  <a:pt x="30622" y="1041364"/>
                  <a:pt x="0" y="1010742"/>
                  <a:pt x="0" y="972968"/>
                </a:cubicBezTo>
                <a:lnTo>
                  <a:pt x="0" y="68397"/>
                </a:lnTo>
                <a:cubicBezTo>
                  <a:pt x="0" y="30648"/>
                  <a:pt x="30648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526240" y="3497398"/>
            <a:ext cx="115422" cy="153896"/>
          </a:xfrm>
          <a:custGeom>
            <a:avLst/>
            <a:gdLst/>
            <a:ahLst/>
            <a:cxnLst/>
            <a:rect l="l" t="t" r="r" b="b"/>
            <a:pathLst>
              <a:path w="115422" h="153896">
                <a:moveTo>
                  <a:pt x="0" y="19237"/>
                </a:moveTo>
                <a:cubicBezTo>
                  <a:pt x="0" y="8627"/>
                  <a:pt x="8627" y="0"/>
                  <a:pt x="19237" y="0"/>
                </a:cubicBezTo>
                <a:lnTo>
                  <a:pt x="64174" y="0"/>
                </a:lnTo>
                <a:cubicBezTo>
                  <a:pt x="69283" y="0"/>
                  <a:pt x="74183" y="2014"/>
                  <a:pt x="77790" y="5621"/>
                </a:cubicBezTo>
                <a:lnTo>
                  <a:pt x="109801" y="37662"/>
                </a:lnTo>
                <a:cubicBezTo>
                  <a:pt x="113408" y="41269"/>
                  <a:pt x="115422" y="46169"/>
                  <a:pt x="115422" y="51279"/>
                </a:cubicBezTo>
                <a:lnTo>
                  <a:pt x="115422" y="134659"/>
                </a:lnTo>
                <a:cubicBezTo>
                  <a:pt x="115422" y="145270"/>
                  <a:pt x="106796" y="153896"/>
                  <a:pt x="96185" y="153896"/>
                </a:cubicBezTo>
                <a:lnTo>
                  <a:pt x="19237" y="153896"/>
                </a:lnTo>
                <a:cubicBezTo>
                  <a:pt x="8627" y="153896"/>
                  <a:pt x="0" y="145270"/>
                  <a:pt x="0" y="134659"/>
                </a:cubicBezTo>
                <a:lnTo>
                  <a:pt x="0" y="19237"/>
                </a:lnTo>
                <a:close/>
                <a:moveTo>
                  <a:pt x="62520" y="17584"/>
                </a:moveTo>
                <a:lnTo>
                  <a:pt x="62520" y="45688"/>
                </a:lnTo>
                <a:cubicBezTo>
                  <a:pt x="62520" y="49686"/>
                  <a:pt x="65737" y="52902"/>
                  <a:pt x="69734" y="52902"/>
                </a:cubicBezTo>
                <a:lnTo>
                  <a:pt x="97838" y="52902"/>
                </a:lnTo>
                <a:lnTo>
                  <a:pt x="62520" y="17584"/>
                </a:lnTo>
                <a:close/>
                <a:moveTo>
                  <a:pt x="36069" y="76948"/>
                </a:moveTo>
                <a:cubicBezTo>
                  <a:pt x="32072" y="76948"/>
                  <a:pt x="28856" y="80164"/>
                  <a:pt x="28856" y="84162"/>
                </a:cubicBezTo>
                <a:cubicBezTo>
                  <a:pt x="28856" y="88160"/>
                  <a:pt x="32072" y="91376"/>
                  <a:pt x="36069" y="91376"/>
                </a:cubicBezTo>
                <a:lnTo>
                  <a:pt x="79353" y="91376"/>
                </a:lnTo>
                <a:cubicBezTo>
                  <a:pt x="83350" y="91376"/>
                  <a:pt x="86567" y="88160"/>
                  <a:pt x="86567" y="84162"/>
                </a:cubicBezTo>
                <a:cubicBezTo>
                  <a:pt x="86567" y="80164"/>
                  <a:pt x="83350" y="76948"/>
                  <a:pt x="79353" y="76948"/>
                </a:cubicBezTo>
                <a:lnTo>
                  <a:pt x="36069" y="76948"/>
                </a:lnTo>
                <a:close/>
                <a:moveTo>
                  <a:pt x="36069" y="105804"/>
                </a:moveTo>
                <a:cubicBezTo>
                  <a:pt x="32072" y="105804"/>
                  <a:pt x="28856" y="109020"/>
                  <a:pt x="28856" y="113018"/>
                </a:cubicBezTo>
                <a:cubicBezTo>
                  <a:pt x="28856" y="117015"/>
                  <a:pt x="32072" y="120231"/>
                  <a:pt x="36069" y="120231"/>
                </a:cubicBezTo>
                <a:lnTo>
                  <a:pt x="79353" y="120231"/>
                </a:lnTo>
                <a:cubicBezTo>
                  <a:pt x="83350" y="120231"/>
                  <a:pt x="86567" y="117015"/>
                  <a:pt x="86567" y="113018"/>
                </a:cubicBezTo>
                <a:cubicBezTo>
                  <a:pt x="86567" y="109020"/>
                  <a:pt x="83350" y="105804"/>
                  <a:pt x="79353" y="105804"/>
                </a:cubicBezTo>
                <a:lnTo>
                  <a:pt x="36069" y="105804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14" name="Text 12"/>
          <p:cNvSpPr/>
          <p:nvPr/>
        </p:nvSpPr>
        <p:spPr>
          <a:xfrm>
            <a:off x="780596" y="3454649"/>
            <a:ext cx="1000325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File Metadata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85628" y="3762442"/>
            <a:ext cx="2257144" cy="1880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77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Size, type, timestamps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2921249" y="3183942"/>
            <a:ext cx="2469179" cy="1041364"/>
          </a:xfrm>
          <a:custGeom>
            <a:avLst/>
            <a:gdLst/>
            <a:ahLst/>
            <a:cxnLst/>
            <a:rect l="l" t="t" r="r" b="b"/>
            <a:pathLst>
              <a:path w="2469179" h="1041364">
                <a:moveTo>
                  <a:pt x="68397" y="0"/>
                </a:moveTo>
                <a:lnTo>
                  <a:pt x="2400782" y="0"/>
                </a:lnTo>
                <a:cubicBezTo>
                  <a:pt x="2438557" y="0"/>
                  <a:pt x="2469179" y="30622"/>
                  <a:pt x="2469179" y="68397"/>
                </a:cubicBezTo>
                <a:lnTo>
                  <a:pt x="2469179" y="972968"/>
                </a:lnTo>
                <a:cubicBezTo>
                  <a:pt x="2469179" y="1010742"/>
                  <a:pt x="2438557" y="1041364"/>
                  <a:pt x="2400782" y="1041364"/>
                </a:cubicBezTo>
                <a:lnTo>
                  <a:pt x="68397" y="1041364"/>
                </a:lnTo>
                <a:cubicBezTo>
                  <a:pt x="30622" y="1041364"/>
                  <a:pt x="0" y="1010742"/>
                  <a:pt x="0" y="972968"/>
                </a:cubicBezTo>
                <a:lnTo>
                  <a:pt x="0" y="68397"/>
                </a:lnTo>
                <a:cubicBezTo>
                  <a:pt x="0" y="30648"/>
                  <a:pt x="30648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40000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3082840" y="3497398"/>
            <a:ext cx="153896" cy="153896"/>
          </a:xfrm>
          <a:custGeom>
            <a:avLst/>
            <a:gdLst/>
            <a:ahLst/>
            <a:cxnLst/>
            <a:rect l="l" t="t" r="r" b="b"/>
            <a:pathLst>
              <a:path w="153896" h="153896">
                <a:moveTo>
                  <a:pt x="9619" y="9619"/>
                </a:moveTo>
                <a:cubicBezTo>
                  <a:pt x="14939" y="9619"/>
                  <a:pt x="19237" y="13917"/>
                  <a:pt x="19237" y="19237"/>
                </a:cubicBezTo>
                <a:lnTo>
                  <a:pt x="19237" y="120231"/>
                </a:lnTo>
                <a:cubicBezTo>
                  <a:pt x="19237" y="122877"/>
                  <a:pt x="21401" y="125041"/>
                  <a:pt x="24046" y="125041"/>
                </a:cubicBezTo>
                <a:lnTo>
                  <a:pt x="144278" y="125041"/>
                </a:lnTo>
                <a:cubicBezTo>
                  <a:pt x="149598" y="125041"/>
                  <a:pt x="153896" y="129339"/>
                  <a:pt x="153896" y="134659"/>
                </a:cubicBezTo>
                <a:cubicBezTo>
                  <a:pt x="153896" y="139979"/>
                  <a:pt x="149598" y="144278"/>
                  <a:pt x="144278" y="144278"/>
                </a:cubicBezTo>
                <a:lnTo>
                  <a:pt x="24046" y="144278"/>
                </a:lnTo>
                <a:cubicBezTo>
                  <a:pt x="10761" y="144278"/>
                  <a:pt x="0" y="133517"/>
                  <a:pt x="0" y="120231"/>
                </a:cubicBezTo>
                <a:lnTo>
                  <a:pt x="0" y="19237"/>
                </a:lnTo>
                <a:cubicBezTo>
                  <a:pt x="0" y="13917"/>
                  <a:pt x="4298" y="9619"/>
                  <a:pt x="9619" y="9619"/>
                </a:cubicBezTo>
                <a:close/>
                <a:moveTo>
                  <a:pt x="72139" y="28856"/>
                </a:moveTo>
                <a:cubicBezTo>
                  <a:pt x="74153" y="28856"/>
                  <a:pt x="76076" y="29697"/>
                  <a:pt x="77459" y="31200"/>
                </a:cubicBezTo>
                <a:lnTo>
                  <a:pt x="98830" y="54495"/>
                </a:lnTo>
                <a:lnTo>
                  <a:pt x="112717" y="40578"/>
                </a:lnTo>
                <a:cubicBezTo>
                  <a:pt x="115542" y="37753"/>
                  <a:pt x="120111" y="37753"/>
                  <a:pt x="122907" y="40578"/>
                </a:cubicBezTo>
                <a:lnTo>
                  <a:pt x="142144" y="59815"/>
                </a:lnTo>
                <a:cubicBezTo>
                  <a:pt x="143496" y="61168"/>
                  <a:pt x="144248" y="63001"/>
                  <a:pt x="144248" y="64925"/>
                </a:cubicBezTo>
                <a:lnTo>
                  <a:pt x="144248" y="98590"/>
                </a:lnTo>
                <a:cubicBezTo>
                  <a:pt x="144248" y="102587"/>
                  <a:pt x="141031" y="105804"/>
                  <a:pt x="137034" y="105804"/>
                </a:cubicBezTo>
                <a:lnTo>
                  <a:pt x="45658" y="105804"/>
                </a:lnTo>
                <a:cubicBezTo>
                  <a:pt x="41660" y="105804"/>
                  <a:pt x="38444" y="102587"/>
                  <a:pt x="38444" y="98590"/>
                </a:cubicBezTo>
                <a:lnTo>
                  <a:pt x="38444" y="64925"/>
                </a:lnTo>
                <a:cubicBezTo>
                  <a:pt x="38444" y="63121"/>
                  <a:pt x="39135" y="61378"/>
                  <a:pt x="40338" y="60056"/>
                </a:cubicBezTo>
                <a:lnTo>
                  <a:pt x="66789" y="31200"/>
                </a:lnTo>
                <a:cubicBezTo>
                  <a:pt x="68141" y="29697"/>
                  <a:pt x="70095" y="28856"/>
                  <a:pt x="72109" y="28856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8" name="Text 16"/>
          <p:cNvSpPr/>
          <p:nvPr/>
        </p:nvSpPr>
        <p:spPr>
          <a:xfrm>
            <a:off x="3356434" y="3454649"/>
            <a:ext cx="1214070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Entropy Analysis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061466" y="3762442"/>
            <a:ext cx="2257144" cy="1880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77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Randomness detection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497194" y="3183942"/>
            <a:ext cx="2469179" cy="1041364"/>
          </a:xfrm>
          <a:custGeom>
            <a:avLst/>
            <a:gdLst/>
            <a:ahLst/>
            <a:cxnLst/>
            <a:rect l="l" t="t" r="r" b="b"/>
            <a:pathLst>
              <a:path w="2469179" h="1041364">
                <a:moveTo>
                  <a:pt x="68397" y="0"/>
                </a:moveTo>
                <a:lnTo>
                  <a:pt x="2400782" y="0"/>
                </a:lnTo>
                <a:cubicBezTo>
                  <a:pt x="2438557" y="0"/>
                  <a:pt x="2469179" y="30622"/>
                  <a:pt x="2469179" y="68397"/>
                </a:cubicBezTo>
                <a:lnTo>
                  <a:pt x="2469179" y="972968"/>
                </a:lnTo>
                <a:cubicBezTo>
                  <a:pt x="2469179" y="1010742"/>
                  <a:pt x="2438557" y="1041364"/>
                  <a:pt x="2400782" y="1041364"/>
                </a:cubicBezTo>
                <a:lnTo>
                  <a:pt x="68397" y="1041364"/>
                </a:lnTo>
                <a:cubicBezTo>
                  <a:pt x="30622" y="1041364"/>
                  <a:pt x="0" y="1010742"/>
                  <a:pt x="0" y="972968"/>
                </a:cubicBezTo>
                <a:lnTo>
                  <a:pt x="0" y="68397"/>
                </a:lnTo>
                <a:cubicBezTo>
                  <a:pt x="0" y="30648"/>
                  <a:pt x="30648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658785" y="3497398"/>
            <a:ext cx="153896" cy="153896"/>
          </a:xfrm>
          <a:custGeom>
            <a:avLst/>
            <a:gdLst/>
            <a:ahLst/>
            <a:cxnLst/>
            <a:rect l="l" t="t" r="r" b="b"/>
            <a:pathLst>
              <a:path w="153896" h="153896">
                <a:moveTo>
                  <a:pt x="19237" y="19237"/>
                </a:moveTo>
                <a:cubicBezTo>
                  <a:pt x="8627" y="19237"/>
                  <a:pt x="0" y="27864"/>
                  <a:pt x="0" y="38474"/>
                </a:cubicBezTo>
                <a:lnTo>
                  <a:pt x="0" y="115422"/>
                </a:lnTo>
                <a:cubicBezTo>
                  <a:pt x="0" y="126033"/>
                  <a:pt x="8627" y="134659"/>
                  <a:pt x="19237" y="134659"/>
                </a:cubicBezTo>
                <a:lnTo>
                  <a:pt x="134659" y="134659"/>
                </a:lnTo>
                <a:cubicBezTo>
                  <a:pt x="145270" y="134659"/>
                  <a:pt x="153896" y="126033"/>
                  <a:pt x="153896" y="115422"/>
                </a:cubicBezTo>
                <a:lnTo>
                  <a:pt x="153896" y="38474"/>
                </a:lnTo>
                <a:cubicBezTo>
                  <a:pt x="153896" y="27864"/>
                  <a:pt x="145270" y="19237"/>
                  <a:pt x="134659" y="19237"/>
                </a:cubicBezTo>
                <a:lnTo>
                  <a:pt x="19237" y="19237"/>
                </a:lnTo>
                <a:close/>
                <a:moveTo>
                  <a:pt x="48093" y="96185"/>
                </a:moveTo>
                <a:cubicBezTo>
                  <a:pt x="48093" y="101494"/>
                  <a:pt x="43783" y="105804"/>
                  <a:pt x="38474" y="105804"/>
                </a:cubicBezTo>
                <a:cubicBezTo>
                  <a:pt x="33165" y="105804"/>
                  <a:pt x="28856" y="101494"/>
                  <a:pt x="28856" y="96185"/>
                </a:cubicBezTo>
                <a:cubicBezTo>
                  <a:pt x="28856" y="90877"/>
                  <a:pt x="33165" y="86567"/>
                  <a:pt x="38474" y="86567"/>
                </a:cubicBezTo>
                <a:cubicBezTo>
                  <a:pt x="43783" y="86567"/>
                  <a:pt x="48093" y="90877"/>
                  <a:pt x="48093" y="96185"/>
                </a:cubicBezTo>
                <a:close/>
                <a:moveTo>
                  <a:pt x="38474" y="67330"/>
                </a:moveTo>
                <a:cubicBezTo>
                  <a:pt x="33165" y="67330"/>
                  <a:pt x="28856" y="63020"/>
                  <a:pt x="28856" y="57711"/>
                </a:cubicBezTo>
                <a:cubicBezTo>
                  <a:pt x="28856" y="52402"/>
                  <a:pt x="33165" y="48093"/>
                  <a:pt x="38474" y="48093"/>
                </a:cubicBezTo>
                <a:cubicBezTo>
                  <a:pt x="43783" y="48093"/>
                  <a:pt x="48093" y="52402"/>
                  <a:pt x="48093" y="57711"/>
                </a:cubicBezTo>
                <a:cubicBezTo>
                  <a:pt x="48093" y="63020"/>
                  <a:pt x="43783" y="67330"/>
                  <a:pt x="38474" y="67330"/>
                </a:cubicBezTo>
                <a:close/>
                <a:moveTo>
                  <a:pt x="74543" y="50497"/>
                </a:moveTo>
                <a:lnTo>
                  <a:pt x="117827" y="50497"/>
                </a:lnTo>
                <a:cubicBezTo>
                  <a:pt x="121824" y="50497"/>
                  <a:pt x="125041" y="53713"/>
                  <a:pt x="125041" y="57711"/>
                </a:cubicBezTo>
                <a:cubicBezTo>
                  <a:pt x="125041" y="61709"/>
                  <a:pt x="121824" y="64925"/>
                  <a:pt x="117827" y="64925"/>
                </a:cubicBezTo>
                <a:lnTo>
                  <a:pt x="74543" y="64925"/>
                </a:lnTo>
                <a:cubicBezTo>
                  <a:pt x="70546" y="64925"/>
                  <a:pt x="67330" y="61709"/>
                  <a:pt x="67330" y="57711"/>
                </a:cubicBezTo>
                <a:cubicBezTo>
                  <a:pt x="67330" y="53713"/>
                  <a:pt x="70546" y="50497"/>
                  <a:pt x="74543" y="50497"/>
                </a:cubicBezTo>
                <a:close/>
                <a:moveTo>
                  <a:pt x="74543" y="88971"/>
                </a:moveTo>
                <a:lnTo>
                  <a:pt x="117827" y="88971"/>
                </a:lnTo>
                <a:cubicBezTo>
                  <a:pt x="121824" y="88971"/>
                  <a:pt x="125041" y="92187"/>
                  <a:pt x="125041" y="96185"/>
                </a:cubicBezTo>
                <a:cubicBezTo>
                  <a:pt x="125041" y="100183"/>
                  <a:pt x="121824" y="103399"/>
                  <a:pt x="117827" y="103399"/>
                </a:cubicBezTo>
                <a:lnTo>
                  <a:pt x="74543" y="103399"/>
                </a:lnTo>
                <a:cubicBezTo>
                  <a:pt x="70546" y="103399"/>
                  <a:pt x="67330" y="100183"/>
                  <a:pt x="67330" y="96185"/>
                </a:cubicBezTo>
                <a:cubicBezTo>
                  <a:pt x="67330" y="92187"/>
                  <a:pt x="70546" y="88971"/>
                  <a:pt x="74543" y="88971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2" name="Text 20"/>
          <p:cNvSpPr/>
          <p:nvPr/>
        </p:nvSpPr>
        <p:spPr>
          <a:xfrm>
            <a:off x="5932378" y="3454649"/>
            <a:ext cx="863529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 Headers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637411" y="3762442"/>
            <a:ext cx="2257144" cy="1880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77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Architecture, entry point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345412" y="4330682"/>
            <a:ext cx="2469179" cy="1041364"/>
          </a:xfrm>
          <a:custGeom>
            <a:avLst/>
            <a:gdLst/>
            <a:ahLst/>
            <a:cxnLst/>
            <a:rect l="l" t="t" r="r" b="b"/>
            <a:pathLst>
              <a:path w="2469179" h="1041364">
                <a:moveTo>
                  <a:pt x="68397" y="0"/>
                </a:moveTo>
                <a:lnTo>
                  <a:pt x="2400782" y="0"/>
                </a:lnTo>
                <a:cubicBezTo>
                  <a:pt x="2438557" y="0"/>
                  <a:pt x="2469179" y="30622"/>
                  <a:pt x="2469179" y="68397"/>
                </a:cubicBezTo>
                <a:lnTo>
                  <a:pt x="2469179" y="972968"/>
                </a:lnTo>
                <a:cubicBezTo>
                  <a:pt x="2469179" y="1010742"/>
                  <a:pt x="2438557" y="1041364"/>
                  <a:pt x="2400782" y="1041364"/>
                </a:cubicBezTo>
                <a:lnTo>
                  <a:pt x="68397" y="1041364"/>
                </a:lnTo>
                <a:cubicBezTo>
                  <a:pt x="30622" y="1041364"/>
                  <a:pt x="0" y="1010742"/>
                  <a:pt x="0" y="972968"/>
                </a:cubicBezTo>
                <a:lnTo>
                  <a:pt x="0" y="68397"/>
                </a:lnTo>
                <a:cubicBezTo>
                  <a:pt x="0" y="30648"/>
                  <a:pt x="30648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40000"/>
              </a:srgbClr>
            </a:solidFill>
            <a:prstDash val="solid"/>
          </a:ln>
        </p:spPr>
      </p:sp>
      <p:sp>
        <p:nvSpPr>
          <p:cNvPr id="25" name="Shape 23"/>
          <p:cNvSpPr/>
          <p:nvPr/>
        </p:nvSpPr>
        <p:spPr>
          <a:xfrm>
            <a:off x="507003" y="4644139"/>
            <a:ext cx="153896" cy="153896"/>
          </a:xfrm>
          <a:custGeom>
            <a:avLst/>
            <a:gdLst/>
            <a:ahLst/>
            <a:cxnLst/>
            <a:rect l="l" t="t" r="r" b="b"/>
            <a:pathLst>
              <a:path w="153896" h="153896">
                <a:moveTo>
                  <a:pt x="69885" y="1563"/>
                </a:moveTo>
                <a:cubicBezTo>
                  <a:pt x="74363" y="-511"/>
                  <a:pt x="79533" y="-511"/>
                  <a:pt x="84012" y="1563"/>
                </a:cubicBezTo>
                <a:lnTo>
                  <a:pt x="149718" y="31921"/>
                </a:lnTo>
                <a:cubicBezTo>
                  <a:pt x="152273" y="33094"/>
                  <a:pt x="153896" y="35649"/>
                  <a:pt x="153896" y="38474"/>
                </a:cubicBezTo>
                <a:cubicBezTo>
                  <a:pt x="153896" y="41299"/>
                  <a:pt x="152273" y="43854"/>
                  <a:pt x="149718" y="45027"/>
                </a:cubicBezTo>
                <a:lnTo>
                  <a:pt x="84012" y="75385"/>
                </a:lnTo>
                <a:cubicBezTo>
                  <a:pt x="79533" y="77459"/>
                  <a:pt x="74363" y="77459"/>
                  <a:pt x="69885" y="75385"/>
                </a:cubicBezTo>
                <a:lnTo>
                  <a:pt x="4178" y="45027"/>
                </a:lnTo>
                <a:cubicBezTo>
                  <a:pt x="1623" y="43824"/>
                  <a:pt x="0" y="41269"/>
                  <a:pt x="0" y="38474"/>
                </a:cubicBezTo>
                <a:cubicBezTo>
                  <a:pt x="0" y="35679"/>
                  <a:pt x="1623" y="33094"/>
                  <a:pt x="4178" y="31921"/>
                </a:cubicBezTo>
                <a:lnTo>
                  <a:pt x="69885" y="1563"/>
                </a:lnTo>
                <a:close/>
                <a:moveTo>
                  <a:pt x="14458" y="65646"/>
                </a:moveTo>
                <a:lnTo>
                  <a:pt x="63843" y="88460"/>
                </a:lnTo>
                <a:cubicBezTo>
                  <a:pt x="72169" y="92308"/>
                  <a:pt x="81757" y="92308"/>
                  <a:pt x="90083" y="88460"/>
                </a:cubicBezTo>
                <a:lnTo>
                  <a:pt x="139468" y="65646"/>
                </a:lnTo>
                <a:lnTo>
                  <a:pt x="149718" y="70395"/>
                </a:lnTo>
                <a:cubicBezTo>
                  <a:pt x="152273" y="71568"/>
                  <a:pt x="153896" y="74123"/>
                  <a:pt x="153896" y="76948"/>
                </a:cubicBezTo>
                <a:cubicBezTo>
                  <a:pt x="153896" y="79774"/>
                  <a:pt x="152273" y="82328"/>
                  <a:pt x="149718" y="83501"/>
                </a:cubicBezTo>
                <a:lnTo>
                  <a:pt x="84012" y="113859"/>
                </a:lnTo>
                <a:cubicBezTo>
                  <a:pt x="79533" y="115933"/>
                  <a:pt x="74363" y="115933"/>
                  <a:pt x="69885" y="113859"/>
                </a:cubicBezTo>
                <a:lnTo>
                  <a:pt x="4178" y="83501"/>
                </a:lnTo>
                <a:cubicBezTo>
                  <a:pt x="1623" y="82298"/>
                  <a:pt x="0" y="79743"/>
                  <a:pt x="0" y="76948"/>
                </a:cubicBezTo>
                <a:cubicBezTo>
                  <a:pt x="0" y="74153"/>
                  <a:pt x="1623" y="71568"/>
                  <a:pt x="4178" y="70395"/>
                </a:cubicBezTo>
                <a:lnTo>
                  <a:pt x="14428" y="65646"/>
                </a:lnTo>
                <a:close/>
                <a:moveTo>
                  <a:pt x="4178" y="108870"/>
                </a:moveTo>
                <a:lnTo>
                  <a:pt x="14428" y="104120"/>
                </a:lnTo>
                <a:lnTo>
                  <a:pt x="63813" y="126934"/>
                </a:lnTo>
                <a:cubicBezTo>
                  <a:pt x="72139" y="130782"/>
                  <a:pt x="81727" y="130782"/>
                  <a:pt x="90053" y="126934"/>
                </a:cubicBezTo>
                <a:lnTo>
                  <a:pt x="139438" y="104120"/>
                </a:lnTo>
                <a:lnTo>
                  <a:pt x="149688" y="108870"/>
                </a:lnTo>
                <a:cubicBezTo>
                  <a:pt x="152243" y="110042"/>
                  <a:pt x="153866" y="112597"/>
                  <a:pt x="153866" y="115422"/>
                </a:cubicBezTo>
                <a:cubicBezTo>
                  <a:pt x="153866" y="118248"/>
                  <a:pt x="152243" y="120803"/>
                  <a:pt x="149688" y="121975"/>
                </a:cubicBezTo>
                <a:lnTo>
                  <a:pt x="83982" y="152333"/>
                </a:lnTo>
                <a:cubicBezTo>
                  <a:pt x="79503" y="154407"/>
                  <a:pt x="74333" y="154407"/>
                  <a:pt x="69854" y="152333"/>
                </a:cubicBezTo>
                <a:lnTo>
                  <a:pt x="4178" y="121975"/>
                </a:lnTo>
                <a:cubicBezTo>
                  <a:pt x="1623" y="120772"/>
                  <a:pt x="0" y="118218"/>
                  <a:pt x="0" y="115422"/>
                </a:cubicBezTo>
                <a:cubicBezTo>
                  <a:pt x="0" y="112627"/>
                  <a:pt x="1623" y="110042"/>
                  <a:pt x="4178" y="10887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6" name="Text 24"/>
          <p:cNvSpPr/>
          <p:nvPr/>
        </p:nvSpPr>
        <p:spPr>
          <a:xfrm>
            <a:off x="780596" y="4601390"/>
            <a:ext cx="1196971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Section Analysis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85628" y="4909182"/>
            <a:ext cx="2257144" cy="1880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77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Count, flags, entropy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2921249" y="4330682"/>
            <a:ext cx="2469179" cy="1041364"/>
          </a:xfrm>
          <a:custGeom>
            <a:avLst/>
            <a:gdLst/>
            <a:ahLst/>
            <a:cxnLst/>
            <a:rect l="l" t="t" r="r" b="b"/>
            <a:pathLst>
              <a:path w="2469179" h="1041364">
                <a:moveTo>
                  <a:pt x="68397" y="0"/>
                </a:moveTo>
                <a:lnTo>
                  <a:pt x="2400782" y="0"/>
                </a:lnTo>
                <a:cubicBezTo>
                  <a:pt x="2438557" y="0"/>
                  <a:pt x="2469179" y="30622"/>
                  <a:pt x="2469179" y="68397"/>
                </a:cubicBezTo>
                <a:lnTo>
                  <a:pt x="2469179" y="972968"/>
                </a:lnTo>
                <a:cubicBezTo>
                  <a:pt x="2469179" y="1010742"/>
                  <a:pt x="2438557" y="1041364"/>
                  <a:pt x="2400782" y="1041364"/>
                </a:cubicBezTo>
                <a:lnTo>
                  <a:pt x="68397" y="1041364"/>
                </a:lnTo>
                <a:cubicBezTo>
                  <a:pt x="30622" y="1041364"/>
                  <a:pt x="0" y="1010742"/>
                  <a:pt x="0" y="972968"/>
                </a:cubicBezTo>
                <a:lnTo>
                  <a:pt x="0" y="68397"/>
                </a:lnTo>
                <a:cubicBezTo>
                  <a:pt x="0" y="30648"/>
                  <a:pt x="30648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3082840" y="4644139"/>
            <a:ext cx="153896" cy="153896"/>
          </a:xfrm>
          <a:custGeom>
            <a:avLst/>
            <a:gdLst/>
            <a:ahLst/>
            <a:cxnLst/>
            <a:rect l="l" t="t" r="r" b="b"/>
            <a:pathLst>
              <a:path w="153896" h="153896">
                <a:moveTo>
                  <a:pt x="151071" y="45267"/>
                </a:moveTo>
                <a:lnTo>
                  <a:pt x="122215" y="74123"/>
                </a:lnTo>
                <a:cubicBezTo>
                  <a:pt x="119450" y="76888"/>
                  <a:pt x="115332" y="77700"/>
                  <a:pt x="111725" y="76197"/>
                </a:cubicBezTo>
                <a:cubicBezTo>
                  <a:pt x="108118" y="74694"/>
                  <a:pt x="105804" y="71207"/>
                  <a:pt x="105804" y="67330"/>
                </a:cubicBezTo>
                <a:lnTo>
                  <a:pt x="105804" y="48093"/>
                </a:lnTo>
                <a:lnTo>
                  <a:pt x="9619" y="48093"/>
                </a:lnTo>
                <a:cubicBezTo>
                  <a:pt x="4298" y="48093"/>
                  <a:pt x="0" y="43794"/>
                  <a:pt x="0" y="38474"/>
                </a:cubicBezTo>
                <a:cubicBezTo>
                  <a:pt x="0" y="33154"/>
                  <a:pt x="4298" y="28856"/>
                  <a:pt x="9619" y="28856"/>
                </a:cubicBezTo>
                <a:lnTo>
                  <a:pt x="105804" y="28856"/>
                </a:lnTo>
                <a:lnTo>
                  <a:pt x="105804" y="9619"/>
                </a:lnTo>
                <a:cubicBezTo>
                  <a:pt x="105804" y="5741"/>
                  <a:pt x="108148" y="2224"/>
                  <a:pt x="111755" y="721"/>
                </a:cubicBezTo>
                <a:cubicBezTo>
                  <a:pt x="115362" y="-782"/>
                  <a:pt x="119480" y="60"/>
                  <a:pt x="122245" y="2795"/>
                </a:cubicBezTo>
                <a:lnTo>
                  <a:pt x="151101" y="31651"/>
                </a:lnTo>
                <a:cubicBezTo>
                  <a:pt x="154858" y="35408"/>
                  <a:pt x="154858" y="41510"/>
                  <a:pt x="151101" y="45267"/>
                </a:cubicBezTo>
                <a:close/>
                <a:moveTo>
                  <a:pt x="31651" y="151071"/>
                </a:moveTo>
                <a:lnTo>
                  <a:pt x="2795" y="122215"/>
                </a:lnTo>
                <a:cubicBezTo>
                  <a:pt x="-962" y="118458"/>
                  <a:pt x="-962" y="112356"/>
                  <a:pt x="2795" y="108599"/>
                </a:cubicBezTo>
                <a:lnTo>
                  <a:pt x="31651" y="79743"/>
                </a:lnTo>
                <a:cubicBezTo>
                  <a:pt x="34416" y="76978"/>
                  <a:pt x="38534" y="76167"/>
                  <a:pt x="42141" y="77669"/>
                </a:cubicBezTo>
                <a:cubicBezTo>
                  <a:pt x="45748" y="79172"/>
                  <a:pt x="48093" y="82689"/>
                  <a:pt x="48093" y="86567"/>
                </a:cubicBezTo>
                <a:lnTo>
                  <a:pt x="48093" y="105804"/>
                </a:lnTo>
                <a:lnTo>
                  <a:pt x="144278" y="105804"/>
                </a:lnTo>
                <a:cubicBezTo>
                  <a:pt x="149598" y="105804"/>
                  <a:pt x="153896" y="110102"/>
                  <a:pt x="153896" y="115422"/>
                </a:cubicBezTo>
                <a:cubicBezTo>
                  <a:pt x="153896" y="120742"/>
                  <a:pt x="149598" y="125041"/>
                  <a:pt x="144278" y="125041"/>
                </a:cubicBezTo>
                <a:lnTo>
                  <a:pt x="48093" y="125041"/>
                </a:lnTo>
                <a:lnTo>
                  <a:pt x="48093" y="144278"/>
                </a:lnTo>
                <a:cubicBezTo>
                  <a:pt x="48093" y="148155"/>
                  <a:pt x="45748" y="151672"/>
                  <a:pt x="42141" y="153175"/>
                </a:cubicBezTo>
                <a:cubicBezTo>
                  <a:pt x="38534" y="154678"/>
                  <a:pt x="34416" y="153836"/>
                  <a:pt x="31651" y="151101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0" name="Text 28"/>
          <p:cNvSpPr/>
          <p:nvPr/>
        </p:nvSpPr>
        <p:spPr>
          <a:xfrm>
            <a:off x="3356434" y="4601390"/>
            <a:ext cx="1008875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Import Tables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3061466" y="4909182"/>
            <a:ext cx="2257144" cy="1880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77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call categories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497194" y="4330682"/>
            <a:ext cx="2469179" cy="1041364"/>
          </a:xfrm>
          <a:custGeom>
            <a:avLst/>
            <a:gdLst/>
            <a:ahLst/>
            <a:cxnLst/>
            <a:rect l="l" t="t" r="r" b="b"/>
            <a:pathLst>
              <a:path w="2469179" h="1041364">
                <a:moveTo>
                  <a:pt x="68397" y="0"/>
                </a:moveTo>
                <a:lnTo>
                  <a:pt x="2400782" y="0"/>
                </a:lnTo>
                <a:cubicBezTo>
                  <a:pt x="2438557" y="0"/>
                  <a:pt x="2469179" y="30622"/>
                  <a:pt x="2469179" y="68397"/>
                </a:cubicBezTo>
                <a:lnTo>
                  <a:pt x="2469179" y="972968"/>
                </a:lnTo>
                <a:cubicBezTo>
                  <a:pt x="2469179" y="1010742"/>
                  <a:pt x="2438557" y="1041364"/>
                  <a:pt x="2400782" y="1041364"/>
                </a:cubicBezTo>
                <a:lnTo>
                  <a:pt x="68397" y="1041364"/>
                </a:lnTo>
                <a:cubicBezTo>
                  <a:pt x="30622" y="1041364"/>
                  <a:pt x="0" y="1010742"/>
                  <a:pt x="0" y="972968"/>
                </a:cubicBezTo>
                <a:lnTo>
                  <a:pt x="0" y="68397"/>
                </a:lnTo>
                <a:cubicBezTo>
                  <a:pt x="0" y="30648"/>
                  <a:pt x="30648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4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5658785" y="4644139"/>
            <a:ext cx="153896" cy="153896"/>
          </a:xfrm>
          <a:custGeom>
            <a:avLst/>
            <a:gdLst/>
            <a:ahLst/>
            <a:cxnLst/>
            <a:rect l="l" t="t" r="r" b="b"/>
            <a:pathLst>
              <a:path w="153896" h="153896">
                <a:moveTo>
                  <a:pt x="85695" y="15239"/>
                </a:moveTo>
                <a:cubicBezTo>
                  <a:pt x="84132" y="11813"/>
                  <a:pt x="80705" y="9619"/>
                  <a:pt x="76948" y="9619"/>
                </a:cubicBezTo>
                <a:cubicBezTo>
                  <a:pt x="73191" y="9619"/>
                  <a:pt x="69764" y="11813"/>
                  <a:pt x="68201" y="15239"/>
                </a:cubicBezTo>
                <a:lnTo>
                  <a:pt x="17884" y="125041"/>
                </a:lnTo>
                <a:lnTo>
                  <a:pt x="14428" y="125041"/>
                </a:lnTo>
                <a:cubicBezTo>
                  <a:pt x="9108" y="125041"/>
                  <a:pt x="4809" y="129339"/>
                  <a:pt x="4809" y="134659"/>
                </a:cubicBezTo>
                <a:cubicBezTo>
                  <a:pt x="4809" y="139979"/>
                  <a:pt x="9108" y="144278"/>
                  <a:pt x="14428" y="144278"/>
                </a:cubicBezTo>
                <a:lnTo>
                  <a:pt x="40879" y="144278"/>
                </a:lnTo>
                <a:cubicBezTo>
                  <a:pt x="46199" y="144278"/>
                  <a:pt x="50497" y="139979"/>
                  <a:pt x="50497" y="134659"/>
                </a:cubicBezTo>
                <a:cubicBezTo>
                  <a:pt x="50497" y="129339"/>
                  <a:pt x="46199" y="125041"/>
                  <a:pt x="40879" y="125041"/>
                </a:cubicBezTo>
                <a:lnTo>
                  <a:pt x="39045" y="125041"/>
                </a:lnTo>
                <a:lnTo>
                  <a:pt x="45658" y="110613"/>
                </a:lnTo>
                <a:lnTo>
                  <a:pt x="108268" y="110613"/>
                </a:lnTo>
                <a:lnTo>
                  <a:pt x="114881" y="125041"/>
                </a:lnTo>
                <a:lnTo>
                  <a:pt x="113048" y="125041"/>
                </a:lnTo>
                <a:cubicBezTo>
                  <a:pt x="107727" y="125041"/>
                  <a:pt x="103429" y="129339"/>
                  <a:pt x="103429" y="134659"/>
                </a:cubicBezTo>
                <a:cubicBezTo>
                  <a:pt x="103429" y="139979"/>
                  <a:pt x="107727" y="144278"/>
                  <a:pt x="113048" y="144278"/>
                </a:cubicBezTo>
                <a:lnTo>
                  <a:pt x="139499" y="144278"/>
                </a:lnTo>
                <a:cubicBezTo>
                  <a:pt x="144819" y="144278"/>
                  <a:pt x="149117" y="139979"/>
                  <a:pt x="149117" y="134659"/>
                </a:cubicBezTo>
                <a:cubicBezTo>
                  <a:pt x="149117" y="129339"/>
                  <a:pt x="144819" y="125041"/>
                  <a:pt x="139499" y="125041"/>
                </a:cubicBezTo>
                <a:lnTo>
                  <a:pt x="136042" y="125041"/>
                </a:lnTo>
                <a:lnTo>
                  <a:pt x="85725" y="15239"/>
                </a:lnTo>
                <a:close/>
                <a:moveTo>
                  <a:pt x="99431" y="91376"/>
                </a:moveTo>
                <a:lnTo>
                  <a:pt x="54465" y="91376"/>
                </a:lnTo>
                <a:lnTo>
                  <a:pt x="76948" y="42321"/>
                </a:lnTo>
                <a:lnTo>
                  <a:pt x="99431" y="91376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4" name="Text 32"/>
          <p:cNvSpPr/>
          <p:nvPr/>
        </p:nvSpPr>
        <p:spPr>
          <a:xfrm>
            <a:off x="5932378" y="4601390"/>
            <a:ext cx="1085823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String Analysis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637411" y="4909182"/>
            <a:ext cx="2257144" cy="1880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77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URLs, IPs, registry paths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345412" y="5477423"/>
            <a:ext cx="2469179" cy="1041364"/>
          </a:xfrm>
          <a:custGeom>
            <a:avLst/>
            <a:gdLst/>
            <a:ahLst/>
            <a:cxnLst/>
            <a:rect l="l" t="t" r="r" b="b"/>
            <a:pathLst>
              <a:path w="2469179" h="1041364">
                <a:moveTo>
                  <a:pt x="68397" y="0"/>
                </a:moveTo>
                <a:lnTo>
                  <a:pt x="2400782" y="0"/>
                </a:lnTo>
                <a:cubicBezTo>
                  <a:pt x="2438557" y="0"/>
                  <a:pt x="2469179" y="30622"/>
                  <a:pt x="2469179" y="68397"/>
                </a:cubicBezTo>
                <a:lnTo>
                  <a:pt x="2469179" y="972968"/>
                </a:lnTo>
                <a:cubicBezTo>
                  <a:pt x="2469179" y="1010742"/>
                  <a:pt x="2438557" y="1041364"/>
                  <a:pt x="2400782" y="1041364"/>
                </a:cubicBezTo>
                <a:lnTo>
                  <a:pt x="68397" y="1041364"/>
                </a:lnTo>
                <a:cubicBezTo>
                  <a:pt x="30622" y="1041364"/>
                  <a:pt x="0" y="1010742"/>
                  <a:pt x="0" y="972968"/>
                </a:cubicBezTo>
                <a:lnTo>
                  <a:pt x="0" y="68397"/>
                </a:lnTo>
                <a:cubicBezTo>
                  <a:pt x="0" y="30648"/>
                  <a:pt x="30648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507003" y="5790879"/>
            <a:ext cx="153896" cy="153896"/>
          </a:xfrm>
          <a:custGeom>
            <a:avLst/>
            <a:gdLst/>
            <a:ahLst/>
            <a:cxnLst/>
            <a:rect l="l" t="t" r="r" b="b"/>
            <a:pathLst>
              <a:path w="153896" h="153896">
                <a:moveTo>
                  <a:pt x="9619" y="9619"/>
                </a:moveTo>
                <a:cubicBezTo>
                  <a:pt x="14939" y="9619"/>
                  <a:pt x="19237" y="13917"/>
                  <a:pt x="19237" y="19237"/>
                </a:cubicBezTo>
                <a:lnTo>
                  <a:pt x="19237" y="120231"/>
                </a:lnTo>
                <a:cubicBezTo>
                  <a:pt x="19237" y="122877"/>
                  <a:pt x="21401" y="125041"/>
                  <a:pt x="24046" y="125041"/>
                </a:cubicBezTo>
                <a:lnTo>
                  <a:pt x="144278" y="125041"/>
                </a:lnTo>
                <a:cubicBezTo>
                  <a:pt x="149598" y="125041"/>
                  <a:pt x="153896" y="129339"/>
                  <a:pt x="153896" y="134659"/>
                </a:cubicBezTo>
                <a:cubicBezTo>
                  <a:pt x="153896" y="139979"/>
                  <a:pt x="149598" y="144278"/>
                  <a:pt x="144278" y="144278"/>
                </a:cubicBezTo>
                <a:lnTo>
                  <a:pt x="24046" y="144278"/>
                </a:lnTo>
                <a:cubicBezTo>
                  <a:pt x="10761" y="144278"/>
                  <a:pt x="0" y="133517"/>
                  <a:pt x="0" y="120231"/>
                </a:cubicBezTo>
                <a:lnTo>
                  <a:pt x="0" y="19237"/>
                </a:lnTo>
                <a:cubicBezTo>
                  <a:pt x="0" y="13917"/>
                  <a:pt x="4298" y="9619"/>
                  <a:pt x="9619" y="9619"/>
                </a:cubicBezTo>
                <a:close/>
                <a:moveTo>
                  <a:pt x="38474" y="28856"/>
                </a:moveTo>
                <a:cubicBezTo>
                  <a:pt x="38474" y="23535"/>
                  <a:pt x="42772" y="19237"/>
                  <a:pt x="48093" y="19237"/>
                </a:cubicBezTo>
                <a:lnTo>
                  <a:pt x="105804" y="19237"/>
                </a:lnTo>
                <a:cubicBezTo>
                  <a:pt x="111124" y="19237"/>
                  <a:pt x="115422" y="23535"/>
                  <a:pt x="115422" y="28856"/>
                </a:cubicBezTo>
                <a:cubicBezTo>
                  <a:pt x="115422" y="34176"/>
                  <a:pt x="111124" y="38474"/>
                  <a:pt x="105804" y="38474"/>
                </a:cubicBezTo>
                <a:lnTo>
                  <a:pt x="48093" y="38474"/>
                </a:lnTo>
                <a:cubicBezTo>
                  <a:pt x="42772" y="38474"/>
                  <a:pt x="38474" y="34176"/>
                  <a:pt x="38474" y="28856"/>
                </a:cubicBezTo>
                <a:close/>
                <a:moveTo>
                  <a:pt x="48093" y="52902"/>
                </a:moveTo>
                <a:lnTo>
                  <a:pt x="86567" y="52902"/>
                </a:lnTo>
                <a:cubicBezTo>
                  <a:pt x="91887" y="52902"/>
                  <a:pt x="96185" y="57200"/>
                  <a:pt x="96185" y="62520"/>
                </a:cubicBezTo>
                <a:cubicBezTo>
                  <a:pt x="96185" y="67841"/>
                  <a:pt x="91887" y="72139"/>
                  <a:pt x="86567" y="72139"/>
                </a:cubicBezTo>
                <a:lnTo>
                  <a:pt x="48093" y="72139"/>
                </a:lnTo>
                <a:cubicBezTo>
                  <a:pt x="42772" y="72139"/>
                  <a:pt x="38474" y="67841"/>
                  <a:pt x="38474" y="62520"/>
                </a:cubicBezTo>
                <a:cubicBezTo>
                  <a:pt x="38474" y="57200"/>
                  <a:pt x="42772" y="52902"/>
                  <a:pt x="48093" y="52902"/>
                </a:cubicBezTo>
                <a:close/>
                <a:moveTo>
                  <a:pt x="48093" y="86567"/>
                </a:moveTo>
                <a:lnTo>
                  <a:pt x="125041" y="86567"/>
                </a:lnTo>
                <a:cubicBezTo>
                  <a:pt x="130361" y="86567"/>
                  <a:pt x="134659" y="90865"/>
                  <a:pt x="134659" y="96185"/>
                </a:cubicBezTo>
                <a:cubicBezTo>
                  <a:pt x="134659" y="101505"/>
                  <a:pt x="130361" y="105804"/>
                  <a:pt x="125041" y="105804"/>
                </a:cubicBezTo>
                <a:lnTo>
                  <a:pt x="48093" y="105804"/>
                </a:lnTo>
                <a:cubicBezTo>
                  <a:pt x="42772" y="105804"/>
                  <a:pt x="38474" y="101505"/>
                  <a:pt x="38474" y="96185"/>
                </a:cubicBezTo>
                <a:cubicBezTo>
                  <a:pt x="38474" y="90865"/>
                  <a:pt x="42772" y="86567"/>
                  <a:pt x="48093" y="86567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8" name="Text 36"/>
          <p:cNvSpPr/>
          <p:nvPr/>
        </p:nvSpPr>
        <p:spPr>
          <a:xfrm>
            <a:off x="780596" y="5748130"/>
            <a:ext cx="1051624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Byte Statistics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85628" y="6055923"/>
            <a:ext cx="2257144" cy="1880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77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Mean, std dev, ratios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2921249" y="5477423"/>
            <a:ext cx="2469179" cy="1041364"/>
          </a:xfrm>
          <a:custGeom>
            <a:avLst/>
            <a:gdLst/>
            <a:ahLst/>
            <a:cxnLst/>
            <a:rect l="l" t="t" r="r" b="b"/>
            <a:pathLst>
              <a:path w="2469179" h="1041364">
                <a:moveTo>
                  <a:pt x="68397" y="0"/>
                </a:moveTo>
                <a:lnTo>
                  <a:pt x="2400782" y="0"/>
                </a:lnTo>
                <a:cubicBezTo>
                  <a:pt x="2438557" y="0"/>
                  <a:pt x="2469179" y="30622"/>
                  <a:pt x="2469179" y="68397"/>
                </a:cubicBezTo>
                <a:lnTo>
                  <a:pt x="2469179" y="972968"/>
                </a:lnTo>
                <a:cubicBezTo>
                  <a:pt x="2469179" y="1010742"/>
                  <a:pt x="2438557" y="1041364"/>
                  <a:pt x="2400782" y="1041364"/>
                </a:cubicBezTo>
                <a:lnTo>
                  <a:pt x="68397" y="1041364"/>
                </a:lnTo>
                <a:cubicBezTo>
                  <a:pt x="30622" y="1041364"/>
                  <a:pt x="0" y="1010742"/>
                  <a:pt x="0" y="972968"/>
                </a:cubicBezTo>
                <a:lnTo>
                  <a:pt x="0" y="68397"/>
                </a:lnTo>
                <a:cubicBezTo>
                  <a:pt x="0" y="30648"/>
                  <a:pt x="30648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40000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3082840" y="5790879"/>
            <a:ext cx="153896" cy="153896"/>
          </a:xfrm>
          <a:custGeom>
            <a:avLst/>
            <a:gdLst/>
            <a:ahLst/>
            <a:cxnLst/>
            <a:rect l="l" t="t" r="r" b="b"/>
            <a:pathLst>
              <a:path w="153896" h="153896">
                <a:moveTo>
                  <a:pt x="0" y="19237"/>
                </a:moveTo>
                <a:cubicBezTo>
                  <a:pt x="0" y="13917"/>
                  <a:pt x="4298" y="9619"/>
                  <a:pt x="9619" y="9619"/>
                </a:cubicBezTo>
                <a:lnTo>
                  <a:pt x="144278" y="9619"/>
                </a:lnTo>
                <a:cubicBezTo>
                  <a:pt x="149598" y="9619"/>
                  <a:pt x="153896" y="13917"/>
                  <a:pt x="153896" y="19237"/>
                </a:cubicBezTo>
                <a:lnTo>
                  <a:pt x="153896" y="28856"/>
                </a:lnTo>
                <a:cubicBezTo>
                  <a:pt x="153896" y="34176"/>
                  <a:pt x="149598" y="38474"/>
                  <a:pt x="144278" y="38474"/>
                </a:cubicBezTo>
                <a:lnTo>
                  <a:pt x="9619" y="38474"/>
                </a:lnTo>
                <a:cubicBezTo>
                  <a:pt x="4298" y="38474"/>
                  <a:pt x="0" y="34176"/>
                  <a:pt x="0" y="28856"/>
                </a:cubicBezTo>
                <a:lnTo>
                  <a:pt x="0" y="19237"/>
                </a:lnTo>
                <a:close/>
                <a:moveTo>
                  <a:pt x="9619" y="52902"/>
                </a:moveTo>
                <a:lnTo>
                  <a:pt x="144278" y="52902"/>
                </a:lnTo>
                <a:lnTo>
                  <a:pt x="144278" y="125041"/>
                </a:lnTo>
                <a:cubicBezTo>
                  <a:pt x="144278" y="135651"/>
                  <a:pt x="135651" y="144278"/>
                  <a:pt x="125041" y="144278"/>
                </a:cubicBezTo>
                <a:lnTo>
                  <a:pt x="28856" y="144278"/>
                </a:lnTo>
                <a:cubicBezTo>
                  <a:pt x="18245" y="144278"/>
                  <a:pt x="9619" y="135651"/>
                  <a:pt x="9619" y="125041"/>
                </a:cubicBezTo>
                <a:lnTo>
                  <a:pt x="9619" y="52902"/>
                </a:lnTo>
                <a:close/>
                <a:moveTo>
                  <a:pt x="55306" y="72139"/>
                </a:moveTo>
                <a:cubicBezTo>
                  <a:pt x="51309" y="72139"/>
                  <a:pt x="48093" y="75355"/>
                  <a:pt x="48093" y="79353"/>
                </a:cubicBezTo>
                <a:cubicBezTo>
                  <a:pt x="48093" y="83350"/>
                  <a:pt x="51309" y="86567"/>
                  <a:pt x="55306" y="86567"/>
                </a:cubicBezTo>
                <a:lnTo>
                  <a:pt x="98590" y="86567"/>
                </a:lnTo>
                <a:cubicBezTo>
                  <a:pt x="102587" y="86567"/>
                  <a:pt x="105804" y="83350"/>
                  <a:pt x="105804" y="79353"/>
                </a:cubicBezTo>
                <a:cubicBezTo>
                  <a:pt x="105804" y="75355"/>
                  <a:pt x="102587" y="72139"/>
                  <a:pt x="98590" y="72139"/>
                </a:cubicBezTo>
                <a:lnTo>
                  <a:pt x="55306" y="72139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42" name="Text 40"/>
          <p:cNvSpPr/>
          <p:nvPr/>
        </p:nvSpPr>
        <p:spPr>
          <a:xfrm>
            <a:off x="3356434" y="5748130"/>
            <a:ext cx="1342317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Resource Sections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3061466" y="6055923"/>
            <a:ext cx="2257144" cy="1880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77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Count, entropy, version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497194" y="5477423"/>
            <a:ext cx="2469179" cy="1041364"/>
          </a:xfrm>
          <a:custGeom>
            <a:avLst/>
            <a:gdLst/>
            <a:ahLst/>
            <a:cxnLst/>
            <a:rect l="l" t="t" r="r" b="b"/>
            <a:pathLst>
              <a:path w="2469179" h="1041364">
                <a:moveTo>
                  <a:pt x="68397" y="0"/>
                </a:moveTo>
                <a:lnTo>
                  <a:pt x="2400782" y="0"/>
                </a:lnTo>
                <a:cubicBezTo>
                  <a:pt x="2438557" y="0"/>
                  <a:pt x="2469179" y="30622"/>
                  <a:pt x="2469179" y="68397"/>
                </a:cubicBezTo>
                <a:lnTo>
                  <a:pt x="2469179" y="972968"/>
                </a:lnTo>
                <a:cubicBezTo>
                  <a:pt x="2469179" y="1010742"/>
                  <a:pt x="2438557" y="1041364"/>
                  <a:pt x="2400782" y="1041364"/>
                </a:cubicBezTo>
                <a:lnTo>
                  <a:pt x="68397" y="1041364"/>
                </a:lnTo>
                <a:cubicBezTo>
                  <a:pt x="30622" y="1041364"/>
                  <a:pt x="0" y="1010742"/>
                  <a:pt x="0" y="972968"/>
                </a:cubicBezTo>
                <a:lnTo>
                  <a:pt x="0" y="68397"/>
                </a:lnTo>
                <a:cubicBezTo>
                  <a:pt x="0" y="30648"/>
                  <a:pt x="30648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5678022" y="5790879"/>
            <a:ext cx="115422" cy="153896"/>
          </a:xfrm>
          <a:custGeom>
            <a:avLst/>
            <a:gdLst/>
            <a:ahLst/>
            <a:cxnLst/>
            <a:rect l="l" t="t" r="r" b="b"/>
            <a:pathLst>
              <a:path w="115422" h="153896">
                <a:moveTo>
                  <a:pt x="38474" y="28856"/>
                </a:moveTo>
                <a:lnTo>
                  <a:pt x="38474" y="48093"/>
                </a:lnTo>
                <a:lnTo>
                  <a:pt x="76948" y="48093"/>
                </a:lnTo>
                <a:lnTo>
                  <a:pt x="76948" y="28856"/>
                </a:lnTo>
                <a:cubicBezTo>
                  <a:pt x="76948" y="18245"/>
                  <a:pt x="68322" y="9619"/>
                  <a:pt x="57711" y="9619"/>
                </a:cubicBezTo>
                <a:cubicBezTo>
                  <a:pt x="47101" y="9619"/>
                  <a:pt x="38474" y="18245"/>
                  <a:pt x="38474" y="28856"/>
                </a:cubicBezTo>
                <a:close/>
                <a:moveTo>
                  <a:pt x="19237" y="48093"/>
                </a:moveTo>
                <a:lnTo>
                  <a:pt x="19237" y="28856"/>
                </a:lnTo>
                <a:cubicBezTo>
                  <a:pt x="19237" y="7605"/>
                  <a:pt x="36460" y="-9619"/>
                  <a:pt x="57711" y="-9619"/>
                </a:cubicBezTo>
                <a:cubicBezTo>
                  <a:pt x="78962" y="-9619"/>
                  <a:pt x="96185" y="7605"/>
                  <a:pt x="96185" y="28856"/>
                </a:cubicBezTo>
                <a:lnTo>
                  <a:pt x="96185" y="48093"/>
                </a:lnTo>
                <a:cubicBezTo>
                  <a:pt x="106796" y="48093"/>
                  <a:pt x="115422" y="56719"/>
                  <a:pt x="115422" y="67330"/>
                </a:cubicBezTo>
                <a:lnTo>
                  <a:pt x="115422" y="134659"/>
                </a:lnTo>
                <a:cubicBezTo>
                  <a:pt x="115422" y="145270"/>
                  <a:pt x="106796" y="153896"/>
                  <a:pt x="96185" y="153896"/>
                </a:cubicBezTo>
                <a:lnTo>
                  <a:pt x="19237" y="153896"/>
                </a:lnTo>
                <a:cubicBezTo>
                  <a:pt x="8627" y="153896"/>
                  <a:pt x="0" y="145270"/>
                  <a:pt x="0" y="134659"/>
                </a:cubicBezTo>
                <a:lnTo>
                  <a:pt x="0" y="67330"/>
                </a:lnTo>
                <a:cubicBezTo>
                  <a:pt x="0" y="56719"/>
                  <a:pt x="8627" y="48093"/>
                  <a:pt x="19237" y="48093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46" name="Text 44"/>
          <p:cNvSpPr/>
          <p:nvPr/>
        </p:nvSpPr>
        <p:spPr>
          <a:xfrm>
            <a:off x="5932378" y="5748130"/>
            <a:ext cx="1248269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Packer Indicators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637411" y="6055923"/>
            <a:ext cx="2257144" cy="1880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77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Section names, entry point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107338" y="1302988"/>
            <a:ext cx="3734548" cy="5213662"/>
          </a:xfrm>
          <a:custGeom>
            <a:avLst/>
            <a:gdLst/>
            <a:ahLst/>
            <a:cxnLst/>
            <a:rect l="l" t="t" r="r" b="b"/>
            <a:pathLst>
              <a:path w="3734548" h="5213662">
                <a:moveTo>
                  <a:pt x="102588" y="0"/>
                </a:moveTo>
                <a:lnTo>
                  <a:pt x="3631960" y="0"/>
                </a:lnTo>
                <a:cubicBezTo>
                  <a:pt x="3688618" y="0"/>
                  <a:pt x="3734548" y="45930"/>
                  <a:pt x="3734548" y="102588"/>
                </a:cubicBezTo>
                <a:lnTo>
                  <a:pt x="3734548" y="5111074"/>
                </a:lnTo>
                <a:cubicBezTo>
                  <a:pt x="3734548" y="5167731"/>
                  <a:pt x="3688618" y="5213662"/>
                  <a:pt x="3631960" y="5213662"/>
                </a:cubicBezTo>
                <a:lnTo>
                  <a:pt x="102588" y="5213662"/>
                </a:lnTo>
                <a:cubicBezTo>
                  <a:pt x="45930" y="5213662"/>
                  <a:pt x="0" y="5167731"/>
                  <a:pt x="0" y="5111074"/>
                </a:cubicBezTo>
                <a:lnTo>
                  <a:pt x="0" y="102588"/>
                </a:lnTo>
                <a:cubicBezTo>
                  <a:pt x="0" y="45930"/>
                  <a:pt x="45930" y="0"/>
                  <a:pt x="102588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8247555" y="1477404"/>
            <a:ext cx="213745" cy="170996"/>
          </a:xfrm>
          <a:custGeom>
            <a:avLst/>
            <a:gdLst/>
            <a:ahLst/>
            <a:cxnLst/>
            <a:rect l="l" t="t" r="r" b="b"/>
            <a:pathLst>
              <a:path w="213745" h="170996">
                <a:moveTo>
                  <a:pt x="138901" y="70302"/>
                </a:moveTo>
                <a:cubicBezTo>
                  <a:pt x="142975" y="69200"/>
                  <a:pt x="147250" y="71137"/>
                  <a:pt x="149087" y="74911"/>
                </a:cubicBezTo>
                <a:lnTo>
                  <a:pt x="155299" y="87468"/>
                </a:lnTo>
                <a:cubicBezTo>
                  <a:pt x="158739" y="87936"/>
                  <a:pt x="162112" y="88871"/>
                  <a:pt x="165285" y="90174"/>
                </a:cubicBezTo>
                <a:lnTo>
                  <a:pt x="176974" y="82392"/>
                </a:lnTo>
                <a:cubicBezTo>
                  <a:pt x="180481" y="80054"/>
                  <a:pt x="185123" y="80522"/>
                  <a:pt x="188095" y="83494"/>
                </a:cubicBezTo>
                <a:lnTo>
                  <a:pt x="194508" y="89906"/>
                </a:lnTo>
                <a:cubicBezTo>
                  <a:pt x="197480" y="92879"/>
                  <a:pt x="197948" y="97554"/>
                  <a:pt x="195610" y="101028"/>
                </a:cubicBezTo>
                <a:lnTo>
                  <a:pt x="187828" y="112684"/>
                </a:lnTo>
                <a:cubicBezTo>
                  <a:pt x="188463" y="114253"/>
                  <a:pt x="189031" y="115890"/>
                  <a:pt x="189498" y="117593"/>
                </a:cubicBezTo>
                <a:cubicBezTo>
                  <a:pt x="189966" y="119296"/>
                  <a:pt x="190266" y="120966"/>
                  <a:pt x="190500" y="122669"/>
                </a:cubicBezTo>
                <a:lnTo>
                  <a:pt x="203091" y="128881"/>
                </a:lnTo>
                <a:cubicBezTo>
                  <a:pt x="206865" y="130752"/>
                  <a:pt x="208802" y="135027"/>
                  <a:pt x="207700" y="139068"/>
                </a:cubicBezTo>
                <a:lnTo>
                  <a:pt x="205362" y="147818"/>
                </a:lnTo>
                <a:cubicBezTo>
                  <a:pt x="204260" y="151859"/>
                  <a:pt x="200486" y="154598"/>
                  <a:pt x="196278" y="154330"/>
                </a:cubicBezTo>
                <a:lnTo>
                  <a:pt x="182251" y="153429"/>
                </a:lnTo>
                <a:cubicBezTo>
                  <a:pt x="180147" y="156134"/>
                  <a:pt x="177709" y="158639"/>
                  <a:pt x="174937" y="160776"/>
                </a:cubicBezTo>
                <a:lnTo>
                  <a:pt x="175838" y="174770"/>
                </a:lnTo>
                <a:cubicBezTo>
                  <a:pt x="176106" y="178978"/>
                  <a:pt x="173367" y="182785"/>
                  <a:pt x="169326" y="183854"/>
                </a:cubicBezTo>
                <a:lnTo>
                  <a:pt x="160576" y="186192"/>
                </a:lnTo>
                <a:cubicBezTo>
                  <a:pt x="156501" y="187294"/>
                  <a:pt x="152260" y="185357"/>
                  <a:pt x="150389" y="181583"/>
                </a:cubicBezTo>
                <a:lnTo>
                  <a:pt x="144178" y="169025"/>
                </a:lnTo>
                <a:cubicBezTo>
                  <a:pt x="140738" y="168558"/>
                  <a:pt x="137364" y="167623"/>
                  <a:pt x="134192" y="166320"/>
                </a:cubicBezTo>
                <a:lnTo>
                  <a:pt x="122502" y="174102"/>
                </a:lnTo>
                <a:cubicBezTo>
                  <a:pt x="118996" y="176440"/>
                  <a:pt x="114353" y="175972"/>
                  <a:pt x="111381" y="173000"/>
                </a:cubicBezTo>
                <a:lnTo>
                  <a:pt x="104969" y="166587"/>
                </a:lnTo>
                <a:cubicBezTo>
                  <a:pt x="101996" y="163615"/>
                  <a:pt x="101529" y="158973"/>
                  <a:pt x="103867" y="155466"/>
                </a:cubicBezTo>
                <a:lnTo>
                  <a:pt x="111648" y="143777"/>
                </a:lnTo>
                <a:cubicBezTo>
                  <a:pt x="111014" y="142207"/>
                  <a:pt x="110446" y="140571"/>
                  <a:pt x="109978" y="138867"/>
                </a:cubicBezTo>
                <a:cubicBezTo>
                  <a:pt x="109511" y="137164"/>
                  <a:pt x="109210" y="135461"/>
                  <a:pt x="108976" y="133791"/>
                </a:cubicBezTo>
                <a:lnTo>
                  <a:pt x="96386" y="127579"/>
                </a:lnTo>
                <a:cubicBezTo>
                  <a:pt x="92612" y="125709"/>
                  <a:pt x="90708" y="121434"/>
                  <a:pt x="91777" y="117393"/>
                </a:cubicBezTo>
                <a:lnTo>
                  <a:pt x="94114" y="108642"/>
                </a:lnTo>
                <a:cubicBezTo>
                  <a:pt x="95217" y="104601"/>
                  <a:pt x="98991" y="101863"/>
                  <a:pt x="103199" y="102130"/>
                </a:cubicBezTo>
                <a:lnTo>
                  <a:pt x="117192" y="103032"/>
                </a:lnTo>
                <a:cubicBezTo>
                  <a:pt x="119296" y="100326"/>
                  <a:pt x="121734" y="97822"/>
                  <a:pt x="124506" y="95684"/>
                </a:cubicBezTo>
                <a:lnTo>
                  <a:pt x="123605" y="81724"/>
                </a:lnTo>
                <a:cubicBezTo>
                  <a:pt x="123337" y="77516"/>
                  <a:pt x="126076" y="73709"/>
                  <a:pt x="130117" y="72640"/>
                </a:cubicBezTo>
                <a:lnTo>
                  <a:pt x="138867" y="70302"/>
                </a:lnTo>
                <a:close/>
                <a:moveTo>
                  <a:pt x="149755" y="113552"/>
                </a:moveTo>
                <a:cubicBezTo>
                  <a:pt x="141645" y="113561"/>
                  <a:pt x="135067" y="120153"/>
                  <a:pt x="135077" y="128264"/>
                </a:cubicBezTo>
                <a:cubicBezTo>
                  <a:pt x="135086" y="136374"/>
                  <a:pt x="141678" y="142951"/>
                  <a:pt x="149788" y="142942"/>
                </a:cubicBezTo>
                <a:cubicBezTo>
                  <a:pt x="157899" y="142933"/>
                  <a:pt x="164476" y="136341"/>
                  <a:pt x="164467" y="128230"/>
                </a:cubicBezTo>
                <a:cubicBezTo>
                  <a:pt x="164457" y="120120"/>
                  <a:pt x="157865" y="113543"/>
                  <a:pt x="149755" y="113552"/>
                </a:cubicBezTo>
                <a:close/>
                <a:moveTo>
                  <a:pt x="75111" y="-15196"/>
                </a:moveTo>
                <a:lnTo>
                  <a:pt x="83861" y="-12858"/>
                </a:lnTo>
                <a:cubicBezTo>
                  <a:pt x="87903" y="-11756"/>
                  <a:pt x="90641" y="-7949"/>
                  <a:pt x="90374" y="-3774"/>
                </a:cubicBezTo>
                <a:lnTo>
                  <a:pt x="89472" y="10186"/>
                </a:lnTo>
                <a:cubicBezTo>
                  <a:pt x="92244" y="12324"/>
                  <a:pt x="94682" y="14795"/>
                  <a:pt x="96786" y="17534"/>
                </a:cubicBezTo>
                <a:lnTo>
                  <a:pt x="110813" y="16632"/>
                </a:lnTo>
                <a:cubicBezTo>
                  <a:pt x="114988" y="16365"/>
                  <a:pt x="118795" y="19103"/>
                  <a:pt x="119897" y="23145"/>
                </a:cubicBezTo>
                <a:lnTo>
                  <a:pt x="122235" y="31895"/>
                </a:lnTo>
                <a:cubicBezTo>
                  <a:pt x="123304" y="35936"/>
                  <a:pt x="121400" y="40211"/>
                  <a:pt x="117626" y="42081"/>
                </a:cubicBezTo>
                <a:lnTo>
                  <a:pt x="105036" y="48293"/>
                </a:lnTo>
                <a:cubicBezTo>
                  <a:pt x="104802" y="49996"/>
                  <a:pt x="104468" y="51700"/>
                  <a:pt x="104034" y="53369"/>
                </a:cubicBezTo>
                <a:cubicBezTo>
                  <a:pt x="103599" y="55039"/>
                  <a:pt x="102998" y="56709"/>
                  <a:pt x="102364" y="58279"/>
                </a:cubicBezTo>
                <a:lnTo>
                  <a:pt x="110145" y="69968"/>
                </a:lnTo>
                <a:cubicBezTo>
                  <a:pt x="112483" y="73475"/>
                  <a:pt x="112016" y="78117"/>
                  <a:pt x="109043" y="81089"/>
                </a:cubicBezTo>
                <a:lnTo>
                  <a:pt x="102631" y="87502"/>
                </a:lnTo>
                <a:cubicBezTo>
                  <a:pt x="99658" y="90474"/>
                  <a:pt x="95016" y="90942"/>
                  <a:pt x="91509" y="88604"/>
                </a:cubicBezTo>
                <a:lnTo>
                  <a:pt x="79820" y="80822"/>
                </a:lnTo>
                <a:cubicBezTo>
                  <a:pt x="76648" y="82125"/>
                  <a:pt x="73274" y="83060"/>
                  <a:pt x="69834" y="83527"/>
                </a:cubicBezTo>
                <a:lnTo>
                  <a:pt x="63622" y="96085"/>
                </a:lnTo>
                <a:cubicBezTo>
                  <a:pt x="61752" y="99859"/>
                  <a:pt x="57477" y="101763"/>
                  <a:pt x="53436" y="100694"/>
                </a:cubicBezTo>
                <a:lnTo>
                  <a:pt x="44686" y="98356"/>
                </a:lnTo>
                <a:cubicBezTo>
                  <a:pt x="40612" y="97254"/>
                  <a:pt x="37906" y="93447"/>
                  <a:pt x="38173" y="89272"/>
                </a:cubicBezTo>
                <a:lnTo>
                  <a:pt x="39075" y="75278"/>
                </a:lnTo>
                <a:cubicBezTo>
                  <a:pt x="36303" y="73141"/>
                  <a:pt x="33865" y="70669"/>
                  <a:pt x="31761" y="67931"/>
                </a:cubicBezTo>
                <a:lnTo>
                  <a:pt x="17734" y="68832"/>
                </a:lnTo>
                <a:cubicBezTo>
                  <a:pt x="13559" y="69100"/>
                  <a:pt x="9752" y="66361"/>
                  <a:pt x="8650" y="62320"/>
                </a:cubicBezTo>
                <a:lnTo>
                  <a:pt x="6312" y="53570"/>
                </a:lnTo>
                <a:cubicBezTo>
                  <a:pt x="5243" y="49529"/>
                  <a:pt x="7147" y="45254"/>
                  <a:pt x="10921" y="43384"/>
                </a:cubicBezTo>
                <a:lnTo>
                  <a:pt x="23512" y="37172"/>
                </a:lnTo>
                <a:cubicBezTo>
                  <a:pt x="23746" y="35468"/>
                  <a:pt x="24080" y="33798"/>
                  <a:pt x="24514" y="32095"/>
                </a:cubicBezTo>
                <a:cubicBezTo>
                  <a:pt x="24981" y="30392"/>
                  <a:pt x="25516" y="28755"/>
                  <a:pt x="26184" y="27186"/>
                </a:cubicBezTo>
                <a:lnTo>
                  <a:pt x="18402" y="15530"/>
                </a:lnTo>
                <a:cubicBezTo>
                  <a:pt x="16064" y="12023"/>
                  <a:pt x="16532" y="7381"/>
                  <a:pt x="19504" y="4408"/>
                </a:cubicBezTo>
                <a:lnTo>
                  <a:pt x="25917" y="-2004"/>
                </a:lnTo>
                <a:cubicBezTo>
                  <a:pt x="28889" y="-4976"/>
                  <a:pt x="33531" y="-5444"/>
                  <a:pt x="37038" y="-3106"/>
                </a:cubicBezTo>
                <a:lnTo>
                  <a:pt x="48727" y="4676"/>
                </a:lnTo>
                <a:cubicBezTo>
                  <a:pt x="51900" y="3373"/>
                  <a:pt x="55273" y="2438"/>
                  <a:pt x="58713" y="1970"/>
                </a:cubicBezTo>
                <a:lnTo>
                  <a:pt x="64925" y="-10587"/>
                </a:lnTo>
                <a:cubicBezTo>
                  <a:pt x="66795" y="-14361"/>
                  <a:pt x="71037" y="-16265"/>
                  <a:pt x="75111" y="-15196"/>
                </a:cubicBezTo>
                <a:close/>
                <a:moveTo>
                  <a:pt x="64257" y="28054"/>
                </a:moveTo>
                <a:cubicBezTo>
                  <a:pt x="56147" y="28054"/>
                  <a:pt x="49562" y="34639"/>
                  <a:pt x="49562" y="42749"/>
                </a:cubicBezTo>
                <a:cubicBezTo>
                  <a:pt x="49562" y="50859"/>
                  <a:pt x="56147" y="57444"/>
                  <a:pt x="64257" y="57444"/>
                </a:cubicBezTo>
                <a:cubicBezTo>
                  <a:pt x="72367" y="57444"/>
                  <a:pt x="78952" y="50859"/>
                  <a:pt x="78952" y="42749"/>
                </a:cubicBezTo>
                <a:cubicBezTo>
                  <a:pt x="78952" y="34639"/>
                  <a:pt x="72367" y="28054"/>
                  <a:pt x="64257" y="28054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50" name="Text 48"/>
          <p:cNvSpPr/>
          <p:nvPr/>
        </p:nvSpPr>
        <p:spPr>
          <a:xfrm>
            <a:off x="8461300" y="1443205"/>
            <a:ext cx="3325868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6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 Vector Structure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247555" y="1785196"/>
            <a:ext cx="3454115" cy="512987"/>
          </a:xfrm>
          <a:custGeom>
            <a:avLst/>
            <a:gdLst/>
            <a:ahLst/>
            <a:cxnLst/>
            <a:rect l="l" t="t" r="r" b="b"/>
            <a:pathLst>
              <a:path w="3454115" h="512987">
                <a:moveTo>
                  <a:pt x="68397" y="0"/>
                </a:moveTo>
                <a:lnTo>
                  <a:pt x="3385718" y="0"/>
                </a:lnTo>
                <a:cubicBezTo>
                  <a:pt x="3423493" y="0"/>
                  <a:pt x="3454115" y="30622"/>
                  <a:pt x="3454115" y="68397"/>
                </a:cubicBezTo>
                <a:lnTo>
                  <a:pt x="3454115" y="444591"/>
                </a:lnTo>
                <a:cubicBezTo>
                  <a:pt x="3454115" y="482365"/>
                  <a:pt x="3423493" y="512987"/>
                  <a:pt x="3385718" y="512987"/>
                </a:cubicBezTo>
                <a:lnTo>
                  <a:pt x="68397" y="512987"/>
                </a:lnTo>
                <a:cubicBezTo>
                  <a:pt x="30622" y="512987"/>
                  <a:pt x="0" y="482365"/>
                  <a:pt x="0" y="444591"/>
                </a:cubicBezTo>
                <a:lnTo>
                  <a:pt x="0" y="68397"/>
                </a:lnTo>
                <a:cubicBezTo>
                  <a:pt x="0" y="30622"/>
                  <a:pt x="30622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52" name="Text 50"/>
          <p:cNvSpPr/>
          <p:nvPr/>
        </p:nvSpPr>
        <p:spPr>
          <a:xfrm>
            <a:off x="8350152" y="1887794"/>
            <a:ext cx="854979" cy="20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File Metadata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1415680" y="1904894"/>
            <a:ext cx="247944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3-5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350152" y="2127188"/>
            <a:ext cx="3248920" cy="68398"/>
          </a:xfrm>
          <a:custGeom>
            <a:avLst/>
            <a:gdLst/>
            <a:ahLst/>
            <a:cxnLst/>
            <a:rect l="l" t="t" r="r" b="b"/>
            <a:pathLst>
              <a:path w="3248920" h="68398">
                <a:moveTo>
                  <a:pt x="34199" y="0"/>
                </a:moveTo>
                <a:lnTo>
                  <a:pt x="3214721" y="0"/>
                </a:lnTo>
                <a:cubicBezTo>
                  <a:pt x="3233609" y="0"/>
                  <a:pt x="3248920" y="15311"/>
                  <a:pt x="3248920" y="34199"/>
                </a:cubicBezTo>
                <a:lnTo>
                  <a:pt x="3248920" y="34199"/>
                </a:lnTo>
                <a:cubicBezTo>
                  <a:pt x="3248920" y="53087"/>
                  <a:pt x="3233609" y="68398"/>
                  <a:pt x="3214721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55" name="Shape 53"/>
          <p:cNvSpPr/>
          <p:nvPr/>
        </p:nvSpPr>
        <p:spPr>
          <a:xfrm>
            <a:off x="8350152" y="2127188"/>
            <a:ext cx="649784" cy="68398"/>
          </a:xfrm>
          <a:custGeom>
            <a:avLst/>
            <a:gdLst/>
            <a:ahLst/>
            <a:cxnLst/>
            <a:rect l="l" t="t" r="r" b="b"/>
            <a:pathLst>
              <a:path w="649784" h="68398">
                <a:moveTo>
                  <a:pt x="34199" y="0"/>
                </a:moveTo>
                <a:lnTo>
                  <a:pt x="615585" y="0"/>
                </a:lnTo>
                <a:cubicBezTo>
                  <a:pt x="634473" y="0"/>
                  <a:pt x="649784" y="15311"/>
                  <a:pt x="649784" y="34199"/>
                </a:cubicBezTo>
                <a:lnTo>
                  <a:pt x="649784" y="34199"/>
                </a:lnTo>
                <a:cubicBezTo>
                  <a:pt x="649784" y="53087"/>
                  <a:pt x="634473" y="68398"/>
                  <a:pt x="615585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56" name="Shape 54"/>
          <p:cNvSpPr/>
          <p:nvPr/>
        </p:nvSpPr>
        <p:spPr>
          <a:xfrm>
            <a:off x="8247555" y="2298184"/>
            <a:ext cx="3454115" cy="512987"/>
          </a:xfrm>
          <a:custGeom>
            <a:avLst/>
            <a:gdLst/>
            <a:ahLst/>
            <a:cxnLst/>
            <a:rect l="l" t="t" r="r" b="b"/>
            <a:pathLst>
              <a:path w="3454115" h="512987">
                <a:moveTo>
                  <a:pt x="68397" y="0"/>
                </a:moveTo>
                <a:lnTo>
                  <a:pt x="3385718" y="0"/>
                </a:lnTo>
                <a:cubicBezTo>
                  <a:pt x="3423493" y="0"/>
                  <a:pt x="3454115" y="30622"/>
                  <a:pt x="3454115" y="68397"/>
                </a:cubicBezTo>
                <a:lnTo>
                  <a:pt x="3454115" y="444591"/>
                </a:lnTo>
                <a:cubicBezTo>
                  <a:pt x="3454115" y="482365"/>
                  <a:pt x="3423493" y="512987"/>
                  <a:pt x="3385718" y="512987"/>
                </a:cubicBezTo>
                <a:lnTo>
                  <a:pt x="68397" y="512987"/>
                </a:lnTo>
                <a:cubicBezTo>
                  <a:pt x="30622" y="512987"/>
                  <a:pt x="0" y="482365"/>
                  <a:pt x="0" y="444591"/>
                </a:cubicBezTo>
                <a:lnTo>
                  <a:pt x="0" y="68397"/>
                </a:lnTo>
                <a:cubicBezTo>
                  <a:pt x="0" y="30622"/>
                  <a:pt x="30622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57" name="Text 55"/>
          <p:cNvSpPr/>
          <p:nvPr/>
        </p:nvSpPr>
        <p:spPr>
          <a:xfrm>
            <a:off x="8350152" y="2400781"/>
            <a:ext cx="1051624" cy="20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Entropy Analysis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1278027" y="2417881"/>
            <a:ext cx="384741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10-15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350152" y="2640175"/>
            <a:ext cx="3248920" cy="68398"/>
          </a:xfrm>
          <a:custGeom>
            <a:avLst/>
            <a:gdLst/>
            <a:ahLst/>
            <a:cxnLst/>
            <a:rect l="l" t="t" r="r" b="b"/>
            <a:pathLst>
              <a:path w="3248920" h="68398">
                <a:moveTo>
                  <a:pt x="34199" y="0"/>
                </a:moveTo>
                <a:lnTo>
                  <a:pt x="3214721" y="0"/>
                </a:lnTo>
                <a:cubicBezTo>
                  <a:pt x="3233609" y="0"/>
                  <a:pt x="3248920" y="15311"/>
                  <a:pt x="3248920" y="34199"/>
                </a:cubicBezTo>
                <a:lnTo>
                  <a:pt x="3248920" y="34199"/>
                </a:lnTo>
                <a:cubicBezTo>
                  <a:pt x="3248920" y="53087"/>
                  <a:pt x="3233609" y="68398"/>
                  <a:pt x="3214721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0" name="Shape 58"/>
          <p:cNvSpPr/>
          <p:nvPr/>
        </p:nvSpPr>
        <p:spPr>
          <a:xfrm>
            <a:off x="8350152" y="2640175"/>
            <a:ext cx="1949352" cy="68398"/>
          </a:xfrm>
          <a:custGeom>
            <a:avLst/>
            <a:gdLst/>
            <a:ahLst/>
            <a:cxnLst/>
            <a:rect l="l" t="t" r="r" b="b"/>
            <a:pathLst>
              <a:path w="1949352" h="68398">
                <a:moveTo>
                  <a:pt x="34199" y="0"/>
                </a:moveTo>
                <a:lnTo>
                  <a:pt x="1915153" y="0"/>
                </a:lnTo>
                <a:cubicBezTo>
                  <a:pt x="1934041" y="0"/>
                  <a:pt x="1949352" y="15311"/>
                  <a:pt x="1949352" y="34199"/>
                </a:cubicBezTo>
                <a:lnTo>
                  <a:pt x="1949352" y="34199"/>
                </a:lnTo>
                <a:cubicBezTo>
                  <a:pt x="1949352" y="53087"/>
                  <a:pt x="1934041" y="68398"/>
                  <a:pt x="1915153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61" name="Shape 59"/>
          <p:cNvSpPr/>
          <p:nvPr/>
        </p:nvSpPr>
        <p:spPr>
          <a:xfrm>
            <a:off x="8247555" y="2811171"/>
            <a:ext cx="3454115" cy="512987"/>
          </a:xfrm>
          <a:custGeom>
            <a:avLst/>
            <a:gdLst/>
            <a:ahLst/>
            <a:cxnLst/>
            <a:rect l="l" t="t" r="r" b="b"/>
            <a:pathLst>
              <a:path w="3454115" h="512987">
                <a:moveTo>
                  <a:pt x="68397" y="0"/>
                </a:moveTo>
                <a:lnTo>
                  <a:pt x="3385718" y="0"/>
                </a:lnTo>
                <a:cubicBezTo>
                  <a:pt x="3423493" y="0"/>
                  <a:pt x="3454115" y="30622"/>
                  <a:pt x="3454115" y="68397"/>
                </a:cubicBezTo>
                <a:lnTo>
                  <a:pt x="3454115" y="444591"/>
                </a:lnTo>
                <a:cubicBezTo>
                  <a:pt x="3454115" y="482365"/>
                  <a:pt x="3423493" y="512987"/>
                  <a:pt x="3385718" y="512987"/>
                </a:cubicBezTo>
                <a:lnTo>
                  <a:pt x="68397" y="512987"/>
                </a:lnTo>
                <a:cubicBezTo>
                  <a:pt x="30622" y="512987"/>
                  <a:pt x="0" y="482365"/>
                  <a:pt x="0" y="444591"/>
                </a:cubicBezTo>
                <a:lnTo>
                  <a:pt x="0" y="68397"/>
                </a:lnTo>
                <a:cubicBezTo>
                  <a:pt x="0" y="30622"/>
                  <a:pt x="30622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62" name="Text 60"/>
          <p:cNvSpPr/>
          <p:nvPr/>
        </p:nvSpPr>
        <p:spPr>
          <a:xfrm>
            <a:off x="8350152" y="2913769"/>
            <a:ext cx="735282" cy="20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 Headers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346854" y="2930868"/>
            <a:ext cx="316342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8-12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350152" y="3153163"/>
            <a:ext cx="3248920" cy="68398"/>
          </a:xfrm>
          <a:custGeom>
            <a:avLst/>
            <a:gdLst/>
            <a:ahLst/>
            <a:cxnLst/>
            <a:rect l="l" t="t" r="r" b="b"/>
            <a:pathLst>
              <a:path w="3248920" h="68398">
                <a:moveTo>
                  <a:pt x="34199" y="0"/>
                </a:moveTo>
                <a:lnTo>
                  <a:pt x="3214721" y="0"/>
                </a:lnTo>
                <a:cubicBezTo>
                  <a:pt x="3233609" y="0"/>
                  <a:pt x="3248920" y="15311"/>
                  <a:pt x="3248920" y="34199"/>
                </a:cubicBezTo>
                <a:lnTo>
                  <a:pt x="3248920" y="34199"/>
                </a:lnTo>
                <a:cubicBezTo>
                  <a:pt x="3248920" y="53087"/>
                  <a:pt x="3233609" y="68398"/>
                  <a:pt x="3214721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5" name="Shape 63"/>
          <p:cNvSpPr/>
          <p:nvPr/>
        </p:nvSpPr>
        <p:spPr>
          <a:xfrm>
            <a:off x="8350152" y="3153163"/>
            <a:ext cx="1564612" cy="68398"/>
          </a:xfrm>
          <a:custGeom>
            <a:avLst/>
            <a:gdLst/>
            <a:ahLst/>
            <a:cxnLst/>
            <a:rect l="l" t="t" r="r" b="b"/>
            <a:pathLst>
              <a:path w="1564612" h="68398">
                <a:moveTo>
                  <a:pt x="34199" y="0"/>
                </a:moveTo>
                <a:lnTo>
                  <a:pt x="1530412" y="0"/>
                </a:lnTo>
                <a:cubicBezTo>
                  <a:pt x="1549300" y="0"/>
                  <a:pt x="1564612" y="15311"/>
                  <a:pt x="1564612" y="34199"/>
                </a:cubicBezTo>
                <a:lnTo>
                  <a:pt x="1564612" y="34199"/>
                </a:lnTo>
                <a:cubicBezTo>
                  <a:pt x="1564612" y="53087"/>
                  <a:pt x="1549300" y="68398"/>
                  <a:pt x="1530412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66" name="Shape 64"/>
          <p:cNvSpPr/>
          <p:nvPr/>
        </p:nvSpPr>
        <p:spPr>
          <a:xfrm>
            <a:off x="8247555" y="3324159"/>
            <a:ext cx="3454115" cy="512987"/>
          </a:xfrm>
          <a:custGeom>
            <a:avLst/>
            <a:gdLst/>
            <a:ahLst/>
            <a:cxnLst/>
            <a:rect l="l" t="t" r="r" b="b"/>
            <a:pathLst>
              <a:path w="3454115" h="512987">
                <a:moveTo>
                  <a:pt x="68397" y="0"/>
                </a:moveTo>
                <a:lnTo>
                  <a:pt x="3385718" y="0"/>
                </a:lnTo>
                <a:cubicBezTo>
                  <a:pt x="3423493" y="0"/>
                  <a:pt x="3454115" y="30622"/>
                  <a:pt x="3454115" y="68397"/>
                </a:cubicBezTo>
                <a:lnTo>
                  <a:pt x="3454115" y="444591"/>
                </a:lnTo>
                <a:cubicBezTo>
                  <a:pt x="3454115" y="482365"/>
                  <a:pt x="3423493" y="512987"/>
                  <a:pt x="3385718" y="512987"/>
                </a:cubicBezTo>
                <a:lnTo>
                  <a:pt x="68397" y="512987"/>
                </a:lnTo>
                <a:cubicBezTo>
                  <a:pt x="30622" y="512987"/>
                  <a:pt x="0" y="482365"/>
                  <a:pt x="0" y="444591"/>
                </a:cubicBezTo>
                <a:lnTo>
                  <a:pt x="0" y="68397"/>
                </a:lnTo>
                <a:cubicBezTo>
                  <a:pt x="0" y="30622"/>
                  <a:pt x="30622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67" name="Text 65"/>
          <p:cNvSpPr/>
          <p:nvPr/>
        </p:nvSpPr>
        <p:spPr>
          <a:xfrm>
            <a:off x="8350152" y="3426756"/>
            <a:ext cx="1025975" cy="20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Section Analysis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11278027" y="3443856"/>
            <a:ext cx="384741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15-20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8350152" y="3666150"/>
            <a:ext cx="3248920" cy="68398"/>
          </a:xfrm>
          <a:custGeom>
            <a:avLst/>
            <a:gdLst/>
            <a:ahLst/>
            <a:cxnLst/>
            <a:rect l="l" t="t" r="r" b="b"/>
            <a:pathLst>
              <a:path w="3248920" h="68398">
                <a:moveTo>
                  <a:pt x="34199" y="0"/>
                </a:moveTo>
                <a:lnTo>
                  <a:pt x="3214721" y="0"/>
                </a:lnTo>
                <a:cubicBezTo>
                  <a:pt x="3233609" y="0"/>
                  <a:pt x="3248920" y="15311"/>
                  <a:pt x="3248920" y="34199"/>
                </a:cubicBezTo>
                <a:lnTo>
                  <a:pt x="3248920" y="34199"/>
                </a:lnTo>
                <a:cubicBezTo>
                  <a:pt x="3248920" y="53087"/>
                  <a:pt x="3233609" y="68398"/>
                  <a:pt x="3214721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70" name="Shape 68"/>
          <p:cNvSpPr/>
          <p:nvPr/>
        </p:nvSpPr>
        <p:spPr>
          <a:xfrm>
            <a:off x="8350152" y="3666150"/>
            <a:ext cx="2599136" cy="68398"/>
          </a:xfrm>
          <a:custGeom>
            <a:avLst/>
            <a:gdLst/>
            <a:ahLst/>
            <a:cxnLst/>
            <a:rect l="l" t="t" r="r" b="b"/>
            <a:pathLst>
              <a:path w="2599136" h="68398">
                <a:moveTo>
                  <a:pt x="34199" y="0"/>
                </a:moveTo>
                <a:lnTo>
                  <a:pt x="2564937" y="0"/>
                </a:lnTo>
                <a:cubicBezTo>
                  <a:pt x="2583825" y="0"/>
                  <a:pt x="2599136" y="15311"/>
                  <a:pt x="2599136" y="34199"/>
                </a:cubicBezTo>
                <a:lnTo>
                  <a:pt x="2599136" y="34199"/>
                </a:lnTo>
                <a:cubicBezTo>
                  <a:pt x="2599136" y="53087"/>
                  <a:pt x="2583825" y="68398"/>
                  <a:pt x="2564937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71" name="Shape 69"/>
          <p:cNvSpPr/>
          <p:nvPr/>
        </p:nvSpPr>
        <p:spPr>
          <a:xfrm>
            <a:off x="8247555" y="3837146"/>
            <a:ext cx="3454115" cy="512987"/>
          </a:xfrm>
          <a:custGeom>
            <a:avLst/>
            <a:gdLst/>
            <a:ahLst/>
            <a:cxnLst/>
            <a:rect l="l" t="t" r="r" b="b"/>
            <a:pathLst>
              <a:path w="3454115" h="512987">
                <a:moveTo>
                  <a:pt x="68397" y="0"/>
                </a:moveTo>
                <a:lnTo>
                  <a:pt x="3385718" y="0"/>
                </a:lnTo>
                <a:cubicBezTo>
                  <a:pt x="3423493" y="0"/>
                  <a:pt x="3454115" y="30622"/>
                  <a:pt x="3454115" y="68397"/>
                </a:cubicBezTo>
                <a:lnTo>
                  <a:pt x="3454115" y="444591"/>
                </a:lnTo>
                <a:cubicBezTo>
                  <a:pt x="3454115" y="482365"/>
                  <a:pt x="3423493" y="512987"/>
                  <a:pt x="3385718" y="512987"/>
                </a:cubicBezTo>
                <a:lnTo>
                  <a:pt x="68397" y="512987"/>
                </a:lnTo>
                <a:cubicBezTo>
                  <a:pt x="30622" y="512987"/>
                  <a:pt x="0" y="482365"/>
                  <a:pt x="0" y="444591"/>
                </a:cubicBezTo>
                <a:lnTo>
                  <a:pt x="0" y="68397"/>
                </a:lnTo>
                <a:cubicBezTo>
                  <a:pt x="0" y="30622"/>
                  <a:pt x="30622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72" name="Text 70"/>
          <p:cNvSpPr/>
          <p:nvPr/>
        </p:nvSpPr>
        <p:spPr>
          <a:xfrm>
            <a:off x="8350152" y="3939743"/>
            <a:ext cx="889178" cy="20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Import Tables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11278027" y="3956843"/>
            <a:ext cx="384741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20-25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8350152" y="4179138"/>
            <a:ext cx="3248920" cy="68398"/>
          </a:xfrm>
          <a:custGeom>
            <a:avLst/>
            <a:gdLst/>
            <a:ahLst/>
            <a:cxnLst/>
            <a:rect l="l" t="t" r="r" b="b"/>
            <a:pathLst>
              <a:path w="3248920" h="68398">
                <a:moveTo>
                  <a:pt x="34199" y="0"/>
                </a:moveTo>
                <a:lnTo>
                  <a:pt x="3214721" y="0"/>
                </a:lnTo>
                <a:cubicBezTo>
                  <a:pt x="3233609" y="0"/>
                  <a:pt x="3248920" y="15311"/>
                  <a:pt x="3248920" y="34199"/>
                </a:cubicBezTo>
                <a:lnTo>
                  <a:pt x="3248920" y="34199"/>
                </a:lnTo>
                <a:cubicBezTo>
                  <a:pt x="3248920" y="53087"/>
                  <a:pt x="3233609" y="68398"/>
                  <a:pt x="3214721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75" name="Shape 73"/>
          <p:cNvSpPr/>
          <p:nvPr/>
        </p:nvSpPr>
        <p:spPr>
          <a:xfrm>
            <a:off x="8350152" y="4179138"/>
            <a:ext cx="3248920" cy="68398"/>
          </a:xfrm>
          <a:custGeom>
            <a:avLst/>
            <a:gdLst/>
            <a:ahLst/>
            <a:cxnLst/>
            <a:rect l="l" t="t" r="r" b="b"/>
            <a:pathLst>
              <a:path w="3248920" h="68398">
                <a:moveTo>
                  <a:pt x="34199" y="0"/>
                </a:moveTo>
                <a:lnTo>
                  <a:pt x="3214721" y="0"/>
                </a:lnTo>
                <a:cubicBezTo>
                  <a:pt x="3233609" y="0"/>
                  <a:pt x="3248920" y="15311"/>
                  <a:pt x="3248920" y="34199"/>
                </a:cubicBezTo>
                <a:lnTo>
                  <a:pt x="3248920" y="34199"/>
                </a:lnTo>
                <a:cubicBezTo>
                  <a:pt x="3248920" y="53087"/>
                  <a:pt x="3233609" y="68398"/>
                  <a:pt x="3214721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6" name="Shape 74"/>
          <p:cNvSpPr/>
          <p:nvPr/>
        </p:nvSpPr>
        <p:spPr>
          <a:xfrm>
            <a:off x="8247555" y="4350133"/>
            <a:ext cx="3454115" cy="512987"/>
          </a:xfrm>
          <a:custGeom>
            <a:avLst/>
            <a:gdLst/>
            <a:ahLst/>
            <a:cxnLst/>
            <a:rect l="l" t="t" r="r" b="b"/>
            <a:pathLst>
              <a:path w="3454115" h="512987">
                <a:moveTo>
                  <a:pt x="68397" y="0"/>
                </a:moveTo>
                <a:lnTo>
                  <a:pt x="3385718" y="0"/>
                </a:lnTo>
                <a:cubicBezTo>
                  <a:pt x="3423493" y="0"/>
                  <a:pt x="3454115" y="30622"/>
                  <a:pt x="3454115" y="68397"/>
                </a:cubicBezTo>
                <a:lnTo>
                  <a:pt x="3454115" y="444591"/>
                </a:lnTo>
                <a:cubicBezTo>
                  <a:pt x="3454115" y="482365"/>
                  <a:pt x="3423493" y="512987"/>
                  <a:pt x="3385718" y="512987"/>
                </a:cubicBezTo>
                <a:lnTo>
                  <a:pt x="68397" y="512987"/>
                </a:lnTo>
                <a:cubicBezTo>
                  <a:pt x="30622" y="512987"/>
                  <a:pt x="0" y="482365"/>
                  <a:pt x="0" y="444591"/>
                </a:cubicBezTo>
                <a:lnTo>
                  <a:pt x="0" y="68397"/>
                </a:lnTo>
                <a:cubicBezTo>
                  <a:pt x="0" y="30622"/>
                  <a:pt x="30622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77" name="Text 75"/>
          <p:cNvSpPr/>
          <p:nvPr/>
        </p:nvSpPr>
        <p:spPr>
          <a:xfrm>
            <a:off x="8350152" y="4452731"/>
            <a:ext cx="931927" cy="20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String Analysis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11278027" y="4469830"/>
            <a:ext cx="384741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15-25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8350152" y="4692125"/>
            <a:ext cx="3248920" cy="68398"/>
          </a:xfrm>
          <a:custGeom>
            <a:avLst/>
            <a:gdLst/>
            <a:ahLst/>
            <a:cxnLst/>
            <a:rect l="l" t="t" r="r" b="b"/>
            <a:pathLst>
              <a:path w="3248920" h="68398">
                <a:moveTo>
                  <a:pt x="34199" y="0"/>
                </a:moveTo>
                <a:lnTo>
                  <a:pt x="3214721" y="0"/>
                </a:lnTo>
                <a:cubicBezTo>
                  <a:pt x="3233609" y="0"/>
                  <a:pt x="3248920" y="15311"/>
                  <a:pt x="3248920" y="34199"/>
                </a:cubicBezTo>
                <a:lnTo>
                  <a:pt x="3248920" y="34199"/>
                </a:lnTo>
                <a:cubicBezTo>
                  <a:pt x="3248920" y="53087"/>
                  <a:pt x="3233609" y="68398"/>
                  <a:pt x="3214721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80" name="Shape 78"/>
          <p:cNvSpPr/>
          <p:nvPr/>
        </p:nvSpPr>
        <p:spPr>
          <a:xfrm>
            <a:off x="8350152" y="4692125"/>
            <a:ext cx="3248920" cy="68398"/>
          </a:xfrm>
          <a:custGeom>
            <a:avLst/>
            <a:gdLst/>
            <a:ahLst/>
            <a:cxnLst/>
            <a:rect l="l" t="t" r="r" b="b"/>
            <a:pathLst>
              <a:path w="3248920" h="68398">
                <a:moveTo>
                  <a:pt x="34199" y="0"/>
                </a:moveTo>
                <a:lnTo>
                  <a:pt x="3214721" y="0"/>
                </a:lnTo>
                <a:cubicBezTo>
                  <a:pt x="3233609" y="0"/>
                  <a:pt x="3248920" y="15311"/>
                  <a:pt x="3248920" y="34199"/>
                </a:cubicBezTo>
                <a:lnTo>
                  <a:pt x="3248920" y="34199"/>
                </a:lnTo>
                <a:cubicBezTo>
                  <a:pt x="3248920" y="53087"/>
                  <a:pt x="3233609" y="68398"/>
                  <a:pt x="3214721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81" name="Shape 79"/>
          <p:cNvSpPr/>
          <p:nvPr/>
        </p:nvSpPr>
        <p:spPr>
          <a:xfrm>
            <a:off x="8247555" y="4863121"/>
            <a:ext cx="3454115" cy="512987"/>
          </a:xfrm>
          <a:custGeom>
            <a:avLst/>
            <a:gdLst/>
            <a:ahLst/>
            <a:cxnLst/>
            <a:rect l="l" t="t" r="r" b="b"/>
            <a:pathLst>
              <a:path w="3454115" h="512987">
                <a:moveTo>
                  <a:pt x="68397" y="0"/>
                </a:moveTo>
                <a:lnTo>
                  <a:pt x="3385718" y="0"/>
                </a:lnTo>
                <a:cubicBezTo>
                  <a:pt x="3423493" y="0"/>
                  <a:pt x="3454115" y="30622"/>
                  <a:pt x="3454115" y="68397"/>
                </a:cubicBezTo>
                <a:lnTo>
                  <a:pt x="3454115" y="444591"/>
                </a:lnTo>
                <a:cubicBezTo>
                  <a:pt x="3454115" y="482365"/>
                  <a:pt x="3423493" y="512987"/>
                  <a:pt x="3385718" y="512987"/>
                </a:cubicBezTo>
                <a:lnTo>
                  <a:pt x="68397" y="512987"/>
                </a:lnTo>
                <a:cubicBezTo>
                  <a:pt x="30622" y="512987"/>
                  <a:pt x="0" y="482365"/>
                  <a:pt x="0" y="444591"/>
                </a:cubicBezTo>
                <a:lnTo>
                  <a:pt x="0" y="68397"/>
                </a:lnTo>
                <a:cubicBezTo>
                  <a:pt x="0" y="30622"/>
                  <a:pt x="30622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82" name="Text 80"/>
          <p:cNvSpPr/>
          <p:nvPr/>
        </p:nvSpPr>
        <p:spPr>
          <a:xfrm>
            <a:off x="8350152" y="4965718"/>
            <a:ext cx="889178" cy="20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Byte Statistics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11278027" y="4982818"/>
            <a:ext cx="384741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10-15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8350152" y="5205112"/>
            <a:ext cx="3248920" cy="68398"/>
          </a:xfrm>
          <a:custGeom>
            <a:avLst/>
            <a:gdLst/>
            <a:ahLst/>
            <a:cxnLst/>
            <a:rect l="l" t="t" r="r" b="b"/>
            <a:pathLst>
              <a:path w="3248920" h="68398">
                <a:moveTo>
                  <a:pt x="34199" y="0"/>
                </a:moveTo>
                <a:lnTo>
                  <a:pt x="3214721" y="0"/>
                </a:lnTo>
                <a:cubicBezTo>
                  <a:pt x="3233609" y="0"/>
                  <a:pt x="3248920" y="15311"/>
                  <a:pt x="3248920" y="34199"/>
                </a:cubicBezTo>
                <a:lnTo>
                  <a:pt x="3248920" y="34199"/>
                </a:lnTo>
                <a:cubicBezTo>
                  <a:pt x="3248920" y="53087"/>
                  <a:pt x="3233609" y="68398"/>
                  <a:pt x="3214721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85" name="Shape 83"/>
          <p:cNvSpPr/>
          <p:nvPr/>
        </p:nvSpPr>
        <p:spPr>
          <a:xfrm>
            <a:off x="8350152" y="5205112"/>
            <a:ext cx="1949352" cy="68398"/>
          </a:xfrm>
          <a:custGeom>
            <a:avLst/>
            <a:gdLst/>
            <a:ahLst/>
            <a:cxnLst/>
            <a:rect l="l" t="t" r="r" b="b"/>
            <a:pathLst>
              <a:path w="1949352" h="68398">
                <a:moveTo>
                  <a:pt x="34199" y="0"/>
                </a:moveTo>
                <a:lnTo>
                  <a:pt x="1915153" y="0"/>
                </a:lnTo>
                <a:cubicBezTo>
                  <a:pt x="1934041" y="0"/>
                  <a:pt x="1949352" y="15311"/>
                  <a:pt x="1949352" y="34199"/>
                </a:cubicBezTo>
                <a:lnTo>
                  <a:pt x="1949352" y="34199"/>
                </a:lnTo>
                <a:cubicBezTo>
                  <a:pt x="1949352" y="53087"/>
                  <a:pt x="1934041" y="68398"/>
                  <a:pt x="1915153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86" name="Shape 84"/>
          <p:cNvSpPr/>
          <p:nvPr/>
        </p:nvSpPr>
        <p:spPr>
          <a:xfrm>
            <a:off x="8247555" y="5376108"/>
            <a:ext cx="3454115" cy="512987"/>
          </a:xfrm>
          <a:custGeom>
            <a:avLst/>
            <a:gdLst/>
            <a:ahLst/>
            <a:cxnLst/>
            <a:rect l="l" t="t" r="r" b="b"/>
            <a:pathLst>
              <a:path w="3454115" h="512987">
                <a:moveTo>
                  <a:pt x="68397" y="0"/>
                </a:moveTo>
                <a:lnTo>
                  <a:pt x="3385718" y="0"/>
                </a:lnTo>
                <a:cubicBezTo>
                  <a:pt x="3423493" y="0"/>
                  <a:pt x="3454115" y="30622"/>
                  <a:pt x="3454115" y="68397"/>
                </a:cubicBezTo>
                <a:lnTo>
                  <a:pt x="3454115" y="444591"/>
                </a:lnTo>
                <a:cubicBezTo>
                  <a:pt x="3454115" y="482365"/>
                  <a:pt x="3423493" y="512987"/>
                  <a:pt x="3385718" y="512987"/>
                </a:cubicBezTo>
                <a:lnTo>
                  <a:pt x="68397" y="512987"/>
                </a:lnTo>
                <a:cubicBezTo>
                  <a:pt x="30622" y="512987"/>
                  <a:pt x="0" y="482365"/>
                  <a:pt x="0" y="444591"/>
                </a:cubicBezTo>
                <a:lnTo>
                  <a:pt x="0" y="68397"/>
                </a:lnTo>
                <a:cubicBezTo>
                  <a:pt x="0" y="30622"/>
                  <a:pt x="30622" y="0"/>
                  <a:pt x="68397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87" name="Text 85"/>
          <p:cNvSpPr/>
          <p:nvPr/>
        </p:nvSpPr>
        <p:spPr>
          <a:xfrm>
            <a:off x="8350152" y="5478706"/>
            <a:ext cx="1299568" cy="20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Resources &amp; Packers</a:t>
            </a:r>
            <a:endParaRPr lang="en-US" sz="1600" dirty="0"/>
          </a:p>
        </p:txBody>
      </p:sp>
      <p:sp>
        <p:nvSpPr>
          <p:cNvPr id="88" name="Text 86"/>
          <p:cNvSpPr/>
          <p:nvPr/>
        </p:nvSpPr>
        <p:spPr>
          <a:xfrm>
            <a:off x="11278027" y="5495805"/>
            <a:ext cx="384741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15-20</a:t>
            </a:r>
            <a:endParaRPr lang="en-US" sz="1600" dirty="0"/>
          </a:p>
        </p:txBody>
      </p:sp>
      <p:sp>
        <p:nvSpPr>
          <p:cNvPr id="89" name="Shape 87"/>
          <p:cNvSpPr/>
          <p:nvPr/>
        </p:nvSpPr>
        <p:spPr>
          <a:xfrm>
            <a:off x="8350152" y="5718100"/>
            <a:ext cx="3248920" cy="68398"/>
          </a:xfrm>
          <a:custGeom>
            <a:avLst/>
            <a:gdLst/>
            <a:ahLst/>
            <a:cxnLst/>
            <a:rect l="l" t="t" r="r" b="b"/>
            <a:pathLst>
              <a:path w="3248920" h="68398">
                <a:moveTo>
                  <a:pt x="34199" y="0"/>
                </a:moveTo>
                <a:lnTo>
                  <a:pt x="3214721" y="0"/>
                </a:lnTo>
                <a:cubicBezTo>
                  <a:pt x="3233609" y="0"/>
                  <a:pt x="3248920" y="15311"/>
                  <a:pt x="3248920" y="34199"/>
                </a:cubicBezTo>
                <a:lnTo>
                  <a:pt x="3248920" y="34199"/>
                </a:lnTo>
                <a:cubicBezTo>
                  <a:pt x="3248920" y="53087"/>
                  <a:pt x="3233609" y="68398"/>
                  <a:pt x="3214721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90" name="Shape 88"/>
          <p:cNvSpPr/>
          <p:nvPr/>
        </p:nvSpPr>
        <p:spPr>
          <a:xfrm>
            <a:off x="8350152" y="5718100"/>
            <a:ext cx="2599136" cy="68398"/>
          </a:xfrm>
          <a:custGeom>
            <a:avLst/>
            <a:gdLst/>
            <a:ahLst/>
            <a:cxnLst/>
            <a:rect l="l" t="t" r="r" b="b"/>
            <a:pathLst>
              <a:path w="2599136" h="68398">
                <a:moveTo>
                  <a:pt x="34199" y="0"/>
                </a:moveTo>
                <a:lnTo>
                  <a:pt x="2564937" y="0"/>
                </a:lnTo>
                <a:cubicBezTo>
                  <a:pt x="2583825" y="0"/>
                  <a:pt x="2599136" y="15311"/>
                  <a:pt x="2599136" y="34199"/>
                </a:cubicBezTo>
                <a:lnTo>
                  <a:pt x="2599136" y="34199"/>
                </a:lnTo>
                <a:cubicBezTo>
                  <a:pt x="2599136" y="53087"/>
                  <a:pt x="2583825" y="68398"/>
                  <a:pt x="2564937" y="68398"/>
                </a:cubicBezTo>
                <a:lnTo>
                  <a:pt x="34199" y="68398"/>
                </a:lnTo>
                <a:cubicBezTo>
                  <a:pt x="15324" y="68398"/>
                  <a:pt x="0" y="53074"/>
                  <a:pt x="0" y="34199"/>
                </a:cubicBezTo>
                <a:lnTo>
                  <a:pt x="0" y="34199"/>
                </a:lnTo>
                <a:cubicBezTo>
                  <a:pt x="0" y="15324"/>
                  <a:pt x="15324" y="0"/>
                  <a:pt x="34199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91" name="Shape 89"/>
          <p:cNvSpPr/>
          <p:nvPr/>
        </p:nvSpPr>
        <p:spPr>
          <a:xfrm>
            <a:off x="8247555" y="5995113"/>
            <a:ext cx="3454115" cy="6840"/>
          </a:xfrm>
          <a:custGeom>
            <a:avLst/>
            <a:gdLst/>
            <a:ahLst/>
            <a:cxnLst/>
            <a:rect l="l" t="t" r="r" b="b"/>
            <a:pathLst>
              <a:path w="3454115" h="6840">
                <a:moveTo>
                  <a:pt x="0" y="0"/>
                </a:moveTo>
                <a:lnTo>
                  <a:pt x="3454115" y="0"/>
                </a:lnTo>
                <a:lnTo>
                  <a:pt x="3454115" y="6840"/>
                </a:lnTo>
                <a:lnTo>
                  <a:pt x="0" y="6840"/>
                </a:lnTo>
                <a:lnTo>
                  <a:pt x="0" y="0"/>
                </a:lnTo>
                <a:close/>
              </a:path>
            </a:pathLst>
          </a:custGeom>
          <a:solidFill>
            <a:srgbClr val="8B949E">
              <a:alpha val="30196"/>
            </a:srgbClr>
          </a:solidFill>
          <a:ln/>
        </p:spPr>
      </p:sp>
      <p:sp>
        <p:nvSpPr>
          <p:cNvPr id="92" name="Text 90"/>
          <p:cNvSpPr/>
          <p:nvPr/>
        </p:nvSpPr>
        <p:spPr>
          <a:xfrm>
            <a:off x="8247555" y="6135223"/>
            <a:ext cx="897728" cy="20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Total Features</a:t>
            </a:r>
            <a:endParaRPr lang="en-US" sz="1600" dirty="0"/>
          </a:p>
        </p:txBody>
      </p:sp>
      <p:sp>
        <p:nvSpPr>
          <p:cNvPr id="93" name="Text 91"/>
          <p:cNvSpPr/>
          <p:nvPr/>
        </p:nvSpPr>
        <p:spPr>
          <a:xfrm>
            <a:off x="11205248" y="6101131"/>
            <a:ext cx="598485" cy="2735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6" b="1" dirty="0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100+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317500"/>
            <a:ext cx="1722438" cy="317500"/>
          </a:xfrm>
          <a:custGeom>
            <a:avLst/>
            <a:gdLst/>
            <a:ahLst/>
            <a:cxnLst/>
            <a:rect l="l" t="t" r="r" b="b"/>
            <a:pathLst>
              <a:path w="1722438" h="317500">
                <a:moveTo>
                  <a:pt x="63500" y="0"/>
                </a:moveTo>
                <a:lnTo>
                  <a:pt x="1658938" y="0"/>
                </a:lnTo>
                <a:cubicBezTo>
                  <a:pt x="1693984" y="0"/>
                  <a:pt x="1722438" y="28453"/>
                  <a:pt x="1722438" y="63500"/>
                </a:cubicBezTo>
                <a:lnTo>
                  <a:pt x="1722438" y="254000"/>
                </a:lnTo>
                <a:cubicBezTo>
                  <a:pt x="1722438" y="289047"/>
                  <a:pt x="1693984" y="317500"/>
                  <a:pt x="1658938" y="317500"/>
                </a:cubicBezTo>
                <a:lnTo>
                  <a:pt x="63500" y="317500"/>
                </a:lnTo>
                <a:cubicBezTo>
                  <a:pt x="28453" y="317500"/>
                  <a:pt x="0" y="289047"/>
                  <a:pt x="0" y="254000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44500" y="387348"/>
            <a:ext cx="1531441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kern="0" spc="50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CATEGORY 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17500" y="73025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File Metadata &amp; Entropy Analysis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33375" y="1206500"/>
            <a:ext cx="5667375" cy="2603500"/>
          </a:xfrm>
          <a:custGeom>
            <a:avLst/>
            <a:gdLst/>
            <a:ahLst/>
            <a:cxnLst/>
            <a:rect l="l" t="t" r="r" b="b"/>
            <a:pathLst>
              <a:path w="5667375" h="2603500">
                <a:moveTo>
                  <a:pt x="31750" y="0"/>
                </a:moveTo>
                <a:lnTo>
                  <a:pt x="5572113" y="0"/>
                </a:lnTo>
                <a:cubicBezTo>
                  <a:pt x="5624725" y="0"/>
                  <a:pt x="5667375" y="42650"/>
                  <a:pt x="5667375" y="95262"/>
                </a:cubicBezTo>
                <a:lnTo>
                  <a:pt x="5667375" y="2508238"/>
                </a:lnTo>
                <a:cubicBezTo>
                  <a:pt x="5667375" y="2560850"/>
                  <a:pt x="5624725" y="2603500"/>
                  <a:pt x="5572113" y="2603500"/>
                </a:cubicBezTo>
                <a:lnTo>
                  <a:pt x="31750" y="2603500"/>
                </a:lnTo>
                <a:cubicBezTo>
                  <a:pt x="14227" y="2603500"/>
                  <a:pt x="0" y="2589273"/>
                  <a:pt x="0" y="257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" name="Shape 4"/>
          <p:cNvSpPr/>
          <p:nvPr/>
        </p:nvSpPr>
        <p:spPr>
          <a:xfrm>
            <a:off x="333375" y="1206500"/>
            <a:ext cx="31750" cy="2603500"/>
          </a:xfrm>
          <a:custGeom>
            <a:avLst/>
            <a:gdLst/>
            <a:ahLst/>
            <a:cxnLst/>
            <a:rect l="l" t="t" r="r" b="b"/>
            <a:pathLst>
              <a:path w="31750" h="2603500">
                <a:moveTo>
                  <a:pt x="31750" y="0"/>
                </a:moveTo>
                <a:lnTo>
                  <a:pt x="31750" y="0"/>
                </a:lnTo>
                <a:lnTo>
                  <a:pt x="31750" y="2603500"/>
                </a:lnTo>
                <a:lnTo>
                  <a:pt x="31750" y="2603500"/>
                </a:lnTo>
                <a:cubicBezTo>
                  <a:pt x="14227" y="2603500"/>
                  <a:pt x="0" y="2589273"/>
                  <a:pt x="0" y="257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" name="Shape 5"/>
          <p:cNvSpPr/>
          <p:nvPr/>
        </p:nvSpPr>
        <p:spPr>
          <a:xfrm>
            <a:off x="508000" y="13652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38969" y="1476375"/>
            <a:ext cx="119063" cy="158750"/>
          </a:xfrm>
          <a:custGeom>
            <a:avLst/>
            <a:gdLst/>
            <a:ahLst/>
            <a:cxnLst/>
            <a:rect l="l" t="t" r="r" b="b"/>
            <a:pathLst>
              <a:path w="119063" h="158750">
                <a:moveTo>
                  <a:pt x="0" y="19844"/>
                </a:moveTo>
                <a:cubicBezTo>
                  <a:pt x="0" y="8899"/>
                  <a:pt x="8899" y="0"/>
                  <a:pt x="19844" y="0"/>
                </a:cubicBezTo>
                <a:lnTo>
                  <a:pt x="66198" y="0"/>
                </a:lnTo>
                <a:cubicBezTo>
                  <a:pt x="71469" y="0"/>
                  <a:pt x="76522" y="2077"/>
                  <a:pt x="80243" y="5798"/>
                </a:cubicBezTo>
                <a:lnTo>
                  <a:pt x="113264" y="38850"/>
                </a:lnTo>
                <a:cubicBezTo>
                  <a:pt x="116985" y="42571"/>
                  <a:pt x="119062" y="47625"/>
                  <a:pt x="119062" y="52896"/>
                </a:cubicBezTo>
                <a:lnTo>
                  <a:pt x="119062" y="138906"/>
                </a:lnTo>
                <a:cubicBezTo>
                  <a:pt x="119062" y="149851"/>
                  <a:pt x="110164" y="158750"/>
                  <a:pt x="99219" y="158750"/>
                </a:cubicBezTo>
                <a:lnTo>
                  <a:pt x="19844" y="158750"/>
                </a:lnTo>
                <a:cubicBezTo>
                  <a:pt x="8899" y="158750"/>
                  <a:pt x="0" y="149851"/>
                  <a:pt x="0" y="138906"/>
                </a:cubicBezTo>
                <a:lnTo>
                  <a:pt x="0" y="19844"/>
                </a:lnTo>
                <a:close/>
                <a:moveTo>
                  <a:pt x="64492" y="18138"/>
                </a:moveTo>
                <a:lnTo>
                  <a:pt x="64492" y="47129"/>
                </a:lnTo>
                <a:cubicBezTo>
                  <a:pt x="64492" y="51253"/>
                  <a:pt x="67810" y="54570"/>
                  <a:pt x="71934" y="54570"/>
                </a:cubicBezTo>
                <a:lnTo>
                  <a:pt x="100924" y="54570"/>
                </a:lnTo>
                <a:lnTo>
                  <a:pt x="64492" y="18138"/>
                </a:lnTo>
                <a:close/>
                <a:moveTo>
                  <a:pt x="37207" y="79375"/>
                </a:moveTo>
                <a:cubicBezTo>
                  <a:pt x="33083" y="79375"/>
                  <a:pt x="29766" y="82693"/>
                  <a:pt x="29766" y="86816"/>
                </a:cubicBezTo>
                <a:cubicBezTo>
                  <a:pt x="29766" y="90940"/>
                  <a:pt x="33083" y="94258"/>
                  <a:pt x="37207" y="94258"/>
                </a:cubicBezTo>
                <a:lnTo>
                  <a:pt x="81855" y="94258"/>
                </a:lnTo>
                <a:cubicBezTo>
                  <a:pt x="85979" y="94258"/>
                  <a:pt x="89297" y="90940"/>
                  <a:pt x="89297" y="86816"/>
                </a:cubicBezTo>
                <a:cubicBezTo>
                  <a:pt x="89297" y="82693"/>
                  <a:pt x="85979" y="79375"/>
                  <a:pt x="81855" y="79375"/>
                </a:cubicBezTo>
                <a:lnTo>
                  <a:pt x="37207" y="79375"/>
                </a:lnTo>
                <a:close/>
                <a:moveTo>
                  <a:pt x="37207" y="109141"/>
                </a:moveTo>
                <a:cubicBezTo>
                  <a:pt x="33083" y="109141"/>
                  <a:pt x="29766" y="112458"/>
                  <a:pt x="29766" y="116582"/>
                </a:cubicBezTo>
                <a:cubicBezTo>
                  <a:pt x="29766" y="120706"/>
                  <a:pt x="33083" y="124023"/>
                  <a:pt x="37207" y="124023"/>
                </a:cubicBezTo>
                <a:lnTo>
                  <a:pt x="81855" y="124023"/>
                </a:lnTo>
                <a:cubicBezTo>
                  <a:pt x="85979" y="124023"/>
                  <a:pt x="89297" y="120706"/>
                  <a:pt x="89297" y="116582"/>
                </a:cubicBezTo>
                <a:cubicBezTo>
                  <a:pt x="89297" y="112458"/>
                  <a:pt x="85979" y="109141"/>
                  <a:pt x="81855" y="109141"/>
                </a:cubicBezTo>
                <a:lnTo>
                  <a:pt x="37207" y="109141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9" name="Text 7"/>
          <p:cNvSpPr/>
          <p:nvPr/>
        </p:nvSpPr>
        <p:spPr>
          <a:xfrm>
            <a:off x="1016000" y="1365250"/>
            <a:ext cx="200818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File Metadata Features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8000" y="1873250"/>
            <a:ext cx="5397500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File metadata provides </a:t>
            </a:r>
            <a:r>
              <a:rPr lang="en-US" sz="1000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foundational information about file properties</a:t>
            </a:r>
            <a:r>
              <a:rPr lang="en-US" sz="1000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including structural and temporal attributes that help identify suspicious patterns.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31813" y="244475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2" name="Text 10"/>
          <p:cNvSpPr/>
          <p:nvPr/>
        </p:nvSpPr>
        <p:spPr>
          <a:xfrm>
            <a:off x="762000" y="2413000"/>
            <a:ext cx="3143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File Size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62000" y="2603500"/>
            <a:ext cx="3135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Unusually large/small files may indicate packing or obfuscation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31813" y="288925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5" name="Text 13"/>
          <p:cNvSpPr/>
          <p:nvPr/>
        </p:nvSpPr>
        <p:spPr>
          <a:xfrm>
            <a:off x="762000" y="2857500"/>
            <a:ext cx="3000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Type Detection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62000" y="3048000"/>
            <a:ext cx="2992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Identifies file format mismatches and type confusion attacks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31813" y="3333750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8" name="Text 16"/>
          <p:cNvSpPr/>
          <p:nvPr/>
        </p:nvSpPr>
        <p:spPr>
          <a:xfrm>
            <a:off x="762000" y="3302000"/>
            <a:ext cx="2270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Timestamp Analysis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62000" y="3492500"/>
            <a:ext cx="2262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Compilation time anomalies and future dates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33375" y="4698205"/>
            <a:ext cx="5667375" cy="2603500"/>
          </a:xfrm>
          <a:custGeom>
            <a:avLst/>
            <a:gdLst/>
            <a:ahLst/>
            <a:cxnLst/>
            <a:rect l="l" t="t" r="r" b="b"/>
            <a:pathLst>
              <a:path w="5667375" h="2603500">
                <a:moveTo>
                  <a:pt x="31750" y="0"/>
                </a:moveTo>
                <a:lnTo>
                  <a:pt x="5572113" y="0"/>
                </a:lnTo>
                <a:cubicBezTo>
                  <a:pt x="5624725" y="0"/>
                  <a:pt x="5667375" y="42650"/>
                  <a:pt x="5667375" y="95262"/>
                </a:cubicBezTo>
                <a:lnTo>
                  <a:pt x="5667375" y="2508238"/>
                </a:lnTo>
                <a:cubicBezTo>
                  <a:pt x="5667375" y="2560850"/>
                  <a:pt x="5624725" y="2603500"/>
                  <a:pt x="5572113" y="2603500"/>
                </a:cubicBezTo>
                <a:lnTo>
                  <a:pt x="31750" y="2603500"/>
                </a:lnTo>
                <a:cubicBezTo>
                  <a:pt x="14227" y="2603500"/>
                  <a:pt x="0" y="2589273"/>
                  <a:pt x="0" y="257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21" name="Shape 19"/>
          <p:cNvSpPr/>
          <p:nvPr/>
        </p:nvSpPr>
        <p:spPr>
          <a:xfrm>
            <a:off x="333375" y="4698205"/>
            <a:ext cx="31750" cy="2603500"/>
          </a:xfrm>
          <a:custGeom>
            <a:avLst/>
            <a:gdLst/>
            <a:ahLst/>
            <a:cxnLst/>
            <a:rect l="l" t="t" r="r" b="b"/>
            <a:pathLst>
              <a:path w="31750" h="2603500">
                <a:moveTo>
                  <a:pt x="31750" y="0"/>
                </a:moveTo>
                <a:lnTo>
                  <a:pt x="31750" y="0"/>
                </a:lnTo>
                <a:lnTo>
                  <a:pt x="31750" y="2603500"/>
                </a:lnTo>
                <a:lnTo>
                  <a:pt x="31750" y="2603500"/>
                </a:lnTo>
                <a:cubicBezTo>
                  <a:pt x="14227" y="2603500"/>
                  <a:pt x="0" y="2589273"/>
                  <a:pt x="0" y="25717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2" name="Shape 20"/>
          <p:cNvSpPr/>
          <p:nvPr/>
        </p:nvSpPr>
        <p:spPr>
          <a:xfrm>
            <a:off x="508000" y="485695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63501" y="0"/>
                </a:moveTo>
                <a:lnTo>
                  <a:pt x="317499" y="0"/>
                </a:lnTo>
                <a:cubicBezTo>
                  <a:pt x="352546" y="0"/>
                  <a:pt x="381000" y="28454"/>
                  <a:pt x="381000" y="63501"/>
                </a:cubicBezTo>
                <a:lnTo>
                  <a:pt x="381000" y="317499"/>
                </a:lnTo>
                <a:cubicBezTo>
                  <a:pt x="381000" y="352546"/>
                  <a:pt x="352546" y="381000"/>
                  <a:pt x="317499" y="381000"/>
                </a:cubicBezTo>
                <a:lnTo>
                  <a:pt x="63501" y="381000"/>
                </a:lnTo>
                <a:cubicBezTo>
                  <a:pt x="28454" y="381000"/>
                  <a:pt x="0" y="352546"/>
                  <a:pt x="0" y="317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19125" y="496808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9922" y="9922"/>
                </a:moveTo>
                <a:cubicBezTo>
                  <a:pt x="15410" y="9922"/>
                  <a:pt x="19844" y="14356"/>
                  <a:pt x="19844" y="19844"/>
                </a:cubicBezTo>
                <a:lnTo>
                  <a:pt x="19844" y="124023"/>
                </a:lnTo>
                <a:cubicBezTo>
                  <a:pt x="19844" y="126752"/>
                  <a:pt x="22076" y="128984"/>
                  <a:pt x="24805" y="128984"/>
                </a:cubicBezTo>
                <a:lnTo>
                  <a:pt x="148828" y="128984"/>
                </a:lnTo>
                <a:cubicBezTo>
                  <a:pt x="154316" y="128984"/>
                  <a:pt x="158750" y="133418"/>
                  <a:pt x="158750" y="138906"/>
                </a:cubicBezTo>
                <a:cubicBezTo>
                  <a:pt x="158750" y="144394"/>
                  <a:pt x="154316" y="148828"/>
                  <a:pt x="148828" y="148828"/>
                </a:cubicBezTo>
                <a:lnTo>
                  <a:pt x="24805" y="148828"/>
                </a:lnTo>
                <a:cubicBezTo>
                  <a:pt x="11100" y="148828"/>
                  <a:pt x="0" y="137728"/>
                  <a:pt x="0" y="124023"/>
                </a:cubicBezTo>
                <a:lnTo>
                  <a:pt x="0" y="19844"/>
                </a:lnTo>
                <a:cubicBezTo>
                  <a:pt x="0" y="14356"/>
                  <a:pt x="4434" y="9922"/>
                  <a:pt x="9922" y="9922"/>
                </a:cubicBezTo>
                <a:close/>
                <a:moveTo>
                  <a:pt x="74414" y="29766"/>
                </a:moveTo>
                <a:cubicBezTo>
                  <a:pt x="76491" y="29766"/>
                  <a:pt x="78476" y="30634"/>
                  <a:pt x="79902" y="32184"/>
                </a:cubicBezTo>
                <a:lnTo>
                  <a:pt x="101947" y="56214"/>
                </a:lnTo>
                <a:lnTo>
                  <a:pt x="116272" y="41858"/>
                </a:lnTo>
                <a:cubicBezTo>
                  <a:pt x="119187" y="38943"/>
                  <a:pt x="123899" y="38943"/>
                  <a:pt x="126783" y="41858"/>
                </a:cubicBezTo>
                <a:lnTo>
                  <a:pt x="146627" y="61702"/>
                </a:lnTo>
                <a:cubicBezTo>
                  <a:pt x="148022" y="63097"/>
                  <a:pt x="148797" y="64988"/>
                  <a:pt x="148797" y="66973"/>
                </a:cubicBezTo>
                <a:lnTo>
                  <a:pt x="148797" y="101699"/>
                </a:lnTo>
                <a:cubicBezTo>
                  <a:pt x="148797" y="105823"/>
                  <a:pt x="145479" y="109141"/>
                  <a:pt x="141356" y="109141"/>
                </a:cubicBezTo>
                <a:lnTo>
                  <a:pt x="47098" y="109141"/>
                </a:lnTo>
                <a:cubicBezTo>
                  <a:pt x="42974" y="109141"/>
                  <a:pt x="39656" y="105823"/>
                  <a:pt x="39656" y="101699"/>
                </a:cubicBezTo>
                <a:lnTo>
                  <a:pt x="39656" y="66973"/>
                </a:lnTo>
                <a:cubicBezTo>
                  <a:pt x="39656" y="65112"/>
                  <a:pt x="40370" y="63314"/>
                  <a:pt x="41610" y="61950"/>
                </a:cubicBezTo>
                <a:lnTo>
                  <a:pt x="68895" y="32184"/>
                </a:lnTo>
                <a:cubicBezTo>
                  <a:pt x="70290" y="30634"/>
                  <a:pt x="72306" y="29766"/>
                  <a:pt x="74383" y="29766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4" name="Text 22"/>
          <p:cNvSpPr/>
          <p:nvPr/>
        </p:nvSpPr>
        <p:spPr>
          <a:xfrm>
            <a:off x="1016000" y="4856955"/>
            <a:ext cx="15001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Entropy Analysis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508000" y="5364955"/>
            <a:ext cx="5397500" cy="412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00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Entropy measures </a:t>
            </a:r>
            <a:r>
              <a:rPr lang="en-US" sz="1000" dirty="0">
                <a:solidFill>
                  <a:srgbClr val="3FB9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randomness in data sequences</a:t>
            </a:r>
            <a:r>
              <a:rPr lang="en-US" sz="1000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detecting encryption, compression, and packing techniques commonly used in malware.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31813" y="593645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7" name="Text 25"/>
          <p:cNvSpPr/>
          <p:nvPr/>
        </p:nvSpPr>
        <p:spPr>
          <a:xfrm>
            <a:off x="762000" y="5904707"/>
            <a:ext cx="1793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Overall Entropy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62000" y="6095207"/>
            <a:ext cx="1785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Global randomness score (0.0 - 8.0)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31813" y="638095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0" name="Text 28"/>
          <p:cNvSpPr/>
          <p:nvPr/>
        </p:nvSpPr>
        <p:spPr>
          <a:xfrm>
            <a:off x="762000" y="6349207"/>
            <a:ext cx="2381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Per-Section Entropy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62000" y="6539707"/>
            <a:ext cx="2373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Identifies packed sections vs. normal code/data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31813" y="6825457"/>
            <a:ext cx="111125" cy="127000"/>
          </a:xfrm>
          <a:custGeom>
            <a:avLst/>
            <a:gdLst/>
            <a:ahLst/>
            <a:cxnLst/>
            <a:rect l="l" t="t" r="r" b="b"/>
            <a:pathLst>
              <a:path w="111125" h="127000">
                <a:moveTo>
                  <a:pt x="107851" y="17388"/>
                </a:moveTo>
                <a:cubicBezTo>
                  <a:pt x="111398" y="19968"/>
                  <a:pt x="112192" y="24929"/>
                  <a:pt x="109612" y="28476"/>
                </a:cubicBezTo>
                <a:lnTo>
                  <a:pt x="46112" y="115788"/>
                </a:lnTo>
                <a:cubicBezTo>
                  <a:pt x="44748" y="117673"/>
                  <a:pt x="42639" y="118839"/>
                  <a:pt x="40308" y="119038"/>
                </a:cubicBezTo>
                <a:cubicBezTo>
                  <a:pt x="37976" y="119236"/>
                  <a:pt x="35719" y="118368"/>
                  <a:pt x="34082" y="116731"/>
                </a:cubicBezTo>
                <a:lnTo>
                  <a:pt x="2332" y="84981"/>
                </a:lnTo>
                <a:cubicBezTo>
                  <a:pt x="-769" y="81880"/>
                  <a:pt x="-769" y="76845"/>
                  <a:pt x="2332" y="73744"/>
                </a:cubicBezTo>
                <a:cubicBezTo>
                  <a:pt x="5432" y="70644"/>
                  <a:pt x="10468" y="70644"/>
                  <a:pt x="13568" y="73744"/>
                </a:cubicBezTo>
                <a:lnTo>
                  <a:pt x="38745" y="98921"/>
                </a:lnTo>
                <a:lnTo>
                  <a:pt x="96788" y="19124"/>
                </a:lnTo>
                <a:cubicBezTo>
                  <a:pt x="99368" y="15577"/>
                  <a:pt x="104329" y="14784"/>
                  <a:pt x="107876" y="17363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3" name="Text 31"/>
          <p:cNvSpPr/>
          <p:nvPr/>
        </p:nvSpPr>
        <p:spPr>
          <a:xfrm>
            <a:off x="762000" y="6793707"/>
            <a:ext cx="2238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Variance &amp; Extrema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62000" y="6984207"/>
            <a:ext cx="2230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Entropy distribution patterns across sections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194425" y="1209675"/>
            <a:ext cx="5673725" cy="6086475"/>
          </a:xfrm>
          <a:custGeom>
            <a:avLst/>
            <a:gdLst/>
            <a:ahLst/>
            <a:cxnLst/>
            <a:rect l="l" t="t" r="r" b="b"/>
            <a:pathLst>
              <a:path w="5673725" h="6086475">
                <a:moveTo>
                  <a:pt x="95262" y="0"/>
                </a:moveTo>
                <a:lnTo>
                  <a:pt x="5578463" y="0"/>
                </a:lnTo>
                <a:cubicBezTo>
                  <a:pt x="5631075" y="0"/>
                  <a:pt x="5673725" y="42650"/>
                  <a:pt x="5673725" y="95262"/>
                </a:cubicBezTo>
                <a:lnTo>
                  <a:pt x="5673725" y="5991213"/>
                </a:lnTo>
                <a:cubicBezTo>
                  <a:pt x="5673725" y="6043825"/>
                  <a:pt x="5631075" y="6086475"/>
                  <a:pt x="5578463" y="6086475"/>
                </a:cubicBezTo>
                <a:lnTo>
                  <a:pt x="95262" y="6086475"/>
                </a:lnTo>
                <a:cubicBezTo>
                  <a:pt x="42650" y="6086475"/>
                  <a:pt x="0" y="6043825"/>
                  <a:pt x="0" y="5991213"/>
                </a:cubicBezTo>
                <a:lnTo>
                  <a:pt x="0" y="95262"/>
                </a:lnTo>
                <a:cubicBezTo>
                  <a:pt x="0" y="42685"/>
                  <a:pt x="42685" y="0"/>
                  <a:pt x="95262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376194" y="1403348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9844" y="29766"/>
                </a:moveTo>
                <a:cubicBezTo>
                  <a:pt x="19844" y="24278"/>
                  <a:pt x="24278" y="19844"/>
                  <a:pt x="29766" y="19844"/>
                </a:cubicBezTo>
                <a:lnTo>
                  <a:pt x="79375" y="19844"/>
                </a:lnTo>
                <a:cubicBezTo>
                  <a:pt x="84863" y="19844"/>
                  <a:pt x="89297" y="24278"/>
                  <a:pt x="89297" y="29766"/>
                </a:cubicBezTo>
                <a:lnTo>
                  <a:pt x="89297" y="119062"/>
                </a:lnTo>
                <a:lnTo>
                  <a:pt x="119062" y="119062"/>
                </a:lnTo>
                <a:lnTo>
                  <a:pt x="119062" y="79375"/>
                </a:lnTo>
                <a:cubicBezTo>
                  <a:pt x="119062" y="73887"/>
                  <a:pt x="123496" y="69453"/>
                  <a:pt x="128984" y="69453"/>
                </a:cubicBezTo>
                <a:lnTo>
                  <a:pt x="148828" y="69453"/>
                </a:lnTo>
                <a:cubicBezTo>
                  <a:pt x="154316" y="69453"/>
                  <a:pt x="158750" y="73887"/>
                  <a:pt x="158750" y="79375"/>
                </a:cubicBezTo>
                <a:cubicBezTo>
                  <a:pt x="158750" y="84863"/>
                  <a:pt x="154316" y="89297"/>
                  <a:pt x="148828" y="89297"/>
                </a:cubicBezTo>
                <a:lnTo>
                  <a:pt x="138906" y="89297"/>
                </a:lnTo>
                <a:lnTo>
                  <a:pt x="138906" y="128984"/>
                </a:lnTo>
                <a:cubicBezTo>
                  <a:pt x="138906" y="134472"/>
                  <a:pt x="134472" y="138906"/>
                  <a:pt x="128984" y="138906"/>
                </a:cubicBezTo>
                <a:lnTo>
                  <a:pt x="79375" y="138906"/>
                </a:lnTo>
                <a:cubicBezTo>
                  <a:pt x="73887" y="138906"/>
                  <a:pt x="69453" y="134472"/>
                  <a:pt x="69453" y="128984"/>
                </a:cubicBezTo>
                <a:lnTo>
                  <a:pt x="69453" y="39688"/>
                </a:lnTo>
                <a:lnTo>
                  <a:pt x="39688" y="39688"/>
                </a:lnTo>
                <a:lnTo>
                  <a:pt x="39688" y="79375"/>
                </a:lnTo>
                <a:cubicBezTo>
                  <a:pt x="39688" y="84863"/>
                  <a:pt x="35254" y="89297"/>
                  <a:pt x="29766" y="89297"/>
                </a:cubicBezTo>
                <a:lnTo>
                  <a:pt x="9922" y="89297"/>
                </a:lnTo>
                <a:cubicBezTo>
                  <a:pt x="4434" y="89297"/>
                  <a:pt x="0" y="84863"/>
                  <a:pt x="0" y="79375"/>
                </a:cubicBezTo>
                <a:cubicBezTo>
                  <a:pt x="0" y="73887"/>
                  <a:pt x="4434" y="69453"/>
                  <a:pt x="9922" y="69453"/>
                </a:cubicBezTo>
                <a:lnTo>
                  <a:pt x="19844" y="69453"/>
                </a:lnTo>
                <a:lnTo>
                  <a:pt x="19844" y="29766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7" name="Text 35"/>
          <p:cNvSpPr/>
          <p:nvPr/>
        </p:nvSpPr>
        <p:spPr>
          <a:xfrm>
            <a:off x="6554787" y="1371598"/>
            <a:ext cx="5230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Entropy Interpretation Guide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72225" y="1720848"/>
            <a:ext cx="5334000" cy="1365250"/>
          </a:xfrm>
          <a:custGeom>
            <a:avLst/>
            <a:gdLst/>
            <a:ahLst/>
            <a:cxnLst/>
            <a:rect l="l" t="t" r="r" b="b"/>
            <a:pathLst>
              <a:path w="5334000" h="1365250">
                <a:moveTo>
                  <a:pt x="31750" y="0"/>
                </a:moveTo>
                <a:lnTo>
                  <a:pt x="5270502" y="0"/>
                </a:lnTo>
                <a:cubicBezTo>
                  <a:pt x="5305571" y="0"/>
                  <a:pt x="5334000" y="28429"/>
                  <a:pt x="5334000" y="63498"/>
                </a:cubicBezTo>
                <a:lnTo>
                  <a:pt x="5334000" y="1301752"/>
                </a:lnTo>
                <a:cubicBezTo>
                  <a:pt x="5334000" y="1336821"/>
                  <a:pt x="5305571" y="1365250"/>
                  <a:pt x="5270502" y="1365250"/>
                </a:cubicBezTo>
                <a:lnTo>
                  <a:pt x="31750" y="1365250"/>
                </a:lnTo>
                <a:cubicBezTo>
                  <a:pt x="14227" y="1365250"/>
                  <a:pt x="0" y="1351023"/>
                  <a:pt x="0" y="1333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39" name="Shape 37"/>
          <p:cNvSpPr/>
          <p:nvPr/>
        </p:nvSpPr>
        <p:spPr>
          <a:xfrm>
            <a:off x="6372225" y="1720848"/>
            <a:ext cx="31750" cy="1365250"/>
          </a:xfrm>
          <a:custGeom>
            <a:avLst/>
            <a:gdLst/>
            <a:ahLst/>
            <a:cxnLst/>
            <a:rect l="l" t="t" r="r" b="b"/>
            <a:pathLst>
              <a:path w="31750" h="1365250">
                <a:moveTo>
                  <a:pt x="31750" y="0"/>
                </a:moveTo>
                <a:lnTo>
                  <a:pt x="31750" y="0"/>
                </a:lnTo>
                <a:lnTo>
                  <a:pt x="31750" y="1365250"/>
                </a:lnTo>
                <a:lnTo>
                  <a:pt x="31750" y="1365250"/>
                </a:lnTo>
                <a:cubicBezTo>
                  <a:pt x="14227" y="1365250"/>
                  <a:pt x="0" y="1351023"/>
                  <a:pt x="0" y="1333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40" name="Text 38"/>
          <p:cNvSpPr/>
          <p:nvPr/>
        </p:nvSpPr>
        <p:spPr>
          <a:xfrm>
            <a:off x="6515100" y="1847848"/>
            <a:ext cx="91281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Low Entropy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099899" y="1863723"/>
            <a:ext cx="547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0.0 - 3.0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15100" y="2133598"/>
            <a:ext cx="512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Repetitive patterns, uniform data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515100" y="2419348"/>
            <a:ext cx="1198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Standard code sections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499156" y="2419348"/>
            <a:ext cx="13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515100" y="2609848"/>
            <a:ext cx="960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Unpacked binaries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11499156" y="2609848"/>
            <a:ext cx="13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515100" y="2800348"/>
            <a:ext cx="968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Text/resource data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1499156" y="2800348"/>
            <a:ext cx="1349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372225" y="3213098"/>
            <a:ext cx="5334000" cy="1365250"/>
          </a:xfrm>
          <a:custGeom>
            <a:avLst/>
            <a:gdLst/>
            <a:ahLst/>
            <a:cxnLst/>
            <a:rect l="l" t="t" r="r" b="b"/>
            <a:pathLst>
              <a:path w="5334000" h="1365250">
                <a:moveTo>
                  <a:pt x="31750" y="0"/>
                </a:moveTo>
                <a:lnTo>
                  <a:pt x="5270502" y="0"/>
                </a:lnTo>
                <a:cubicBezTo>
                  <a:pt x="5305571" y="0"/>
                  <a:pt x="5334000" y="28429"/>
                  <a:pt x="5334000" y="63498"/>
                </a:cubicBezTo>
                <a:lnTo>
                  <a:pt x="5334000" y="1301752"/>
                </a:lnTo>
                <a:cubicBezTo>
                  <a:pt x="5334000" y="1336821"/>
                  <a:pt x="5305571" y="1365250"/>
                  <a:pt x="5270502" y="1365250"/>
                </a:cubicBezTo>
                <a:lnTo>
                  <a:pt x="31750" y="1365250"/>
                </a:lnTo>
                <a:cubicBezTo>
                  <a:pt x="14227" y="1365250"/>
                  <a:pt x="0" y="1351023"/>
                  <a:pt x="0" y="1333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50" name="Shape 48"/>
          <p:cNvSpPr/>
          <p:nvPr/>
        </p:nvSpPr>
        <p:spPr>
          <a:xfrm>
            <a:off x="6372225" y="3213098"/>
            <a:ext cx="31750" cy="1365250"/>
          </a:xfrm>
          <a:custGeom>
            <a:avLst/>
            <a:gdLst/>
            <a:ahLst/>
            <a:cxnLst/>
            <a:rect l="l" t="t" r="r" b="b"/>
            <a:pathLst>
              <a:path w="31750" h="1365250">
                <a:moveTo>
                  <a:pt x="31750" y="0"/>
                </a:moveTo>
                <a:lnTo>
                  <a:pt x="31750" y="0"/>
                </a:lnTo>
                <a:lnTo>
                  <a:pt x="31750" y="1365250"/>
                </a:lnTo>
                <a:lnTo>
                  <a:pt x="31750" y="1365250"/>
                </a:lnTo>
                <a:cubicBezTo>
                  <a:pt x="14227" y="1365250"/>
                  <a:pt x="0" y="1351023"/>
                  <a:pt x="0" y="1333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51" name="Text 49"/>
          <p:cNvSpPr/>
          <p:nvPr/>
        </p:nvSpPr>
        <p:spPr>
          <a:xfrm>
            <a:off x="6515100" y="3340098"/>
            <a:ext cx="1198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Medium Entropy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1099899" y="3355973"/>
            <a:ext cx="547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3.0 - 6.5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515100" y="3625848"/>
            <a:ext cx="512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Mixed content, some compression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515100" y="3911598"/>
            <a:ext cx="912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Standard binaries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429801" y="3911598"/>
            <a:ext cx="206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⚠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515100" y="4102098"/>
            <a:ext cx="881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Mild obfuscation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429801" y="4102098"/>
            <a:ext cx="206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⚠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515100" y="4292598"/>
            <a:ext cx="1158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Compressed resources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11429801" y="4292598"/>
            <a:ext cx="206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⚠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372225" y="4705348"/>
            <a:ext cx="5334000" cy="1365250"/>
          </a:xfrm>
          <a:custGeom>
            <a:avLst/>
            <a:gdLst/>
            <a:ahLst/>
            <a:cxnLst/>
            <a:rect l="l" t="t" r="r" b="b"/>
            <a:pathLst>
              <a:path w="5334000" h="1365250">
                <a:moveTo>
                  <a:pt x="31750" y="0"/>
                </a:moveTo>
                <a:lnTo>
                  <a:pt x="5270502" y="0"/>
                </a:lnTo>
                <a:cubicBezTo>
                  <a:pt x="5305571" y="0"/>
                  <a:pt x="5334000" y="28429"/>
                  <a:pt x="5334000" y="63498"/>
                </a:cubicBezTo>
                <a:lnTo>
                  <a:pt x="5334000" y="1301752"/>
                </a:lnTo>
                <a:cubicBezTo>
                  <a:pt x="5334000" y="1336821"/>
                  <a:pt x="5305571" y="1365250"/>
                  <a:pt x="5270502" y="1365250"/>
                </a:cubicBezTo>
                <a:lnTo>
                  <a:pt x="31750" y="1365250"/>
                </a:lnTo>
                <a:cubicBezTo>
                  <a:pt x="14227" y="1365250"/>
                  <a:pt x="0" y="1351023"/>
                  <a:pt x="0" y="1333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D1117"/>
          </a:solidFill>
          <a:ln/>
        </p:spPr>
      </p:sp>
      <p:sp>
        <p:nvSpPr>
          <p:cNvPr id="61" name="Shape 59"/>
          <p:cNvSpPr/>
          <p:nvPr/>
        </p:nvSpPr>
        <p:spPr>
          <a:xfrm>
            <a:off x="6372225" y="4705348"/>
            <a:ext cx="31750" cy="1365250"/>
          </a:xfrm>
          <a:custGeom>
            <a:avLst/>
            <a:gdLst/>
            <a:ahLst/>
            <a:cxnLst/>
            <a:rect l="l" t="t" r="r" b="b"/>
            <a:pathLst>
              <a:path w="31750" h="1365250">
                <a:moveTo>
                  <a:pt x="31750" y="0"/>
                </a:moveTo>
                <a:lnTo>
                  <a:pt x="31750" y="0"/>
                </a:lnTo>
                <a:lnTo>
                  <a:pt x="31750" y="1365250"/>
                </a:lnTo>
                <a:lnTo>
                  <a:pt x="31750" y="1365250"/>
                </a:lnTo>
                <a:cubicBezTo>
                  <a:pt x="14227" y="1365250"/>
                  <a:pt x="0" y="1351023"/>
                  <a:pt x="0" y="13335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62" name="Text 60"/>
          <p:cNvSpPr/>
          <p:nvPr/>
        </p:nvSpPr>
        <p:spPr>
          <a:xfrm>
            <a:off x="6515100" y="4832348"/>
            <a:ext cx="960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Entropy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1099899" y="4848223"/>
            <a:ext cx="547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6.5 - 8.0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515100" y="5118098"/>
            <a:ext cx="512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Encrypted/packed content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515100" y="5403848"/>
            <a:ext cx="849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Packed malware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1429801" y="5403848"/>
            <a:ext cx="206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🔍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6515100" y="5594348"/>
            <a:ext cx="1016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Encrypted payloads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11429801" y="5594348"/>
            <a:ext cx="206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🔍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6515100" y="5784850"/>
            <a:ext cx="1238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Anti-analysis techniques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11429801" y="5784850"/>
            <a:ext cx="206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🔍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6356350" y="6200775"/>
            <a:ext cx="5349875" cy="6350"/>
          </a:xfrm>
          <a:custGeom>
            <a:avLst/>
            <a:gdLst/>
            <a:ahLst/>
            <a:cxnLst/>
            <a:rect l="l" t="t" r="r" b="b"/>
            <a:pathLst>
              <a:path w="5349875" h="6350">
                <a:moveTo>
                  <a:pt x="0" y="0"/>
                </a:moveTo>
                <a:lnTo>
                  <a:pt x="5349875" y="0"/>
                </a:lnTo>
                <a:lnTo>
                  <a:pt x="5349875" y="6350"/>
                </a:lnTo>
                <a:lnTo>
                  <a:pt x="0" y="6350"/>
                </a:lnTo>
                <a:lnTo>
                  <a:pt x="0" y="0"/>
                </a:lnTo>
                <a:close/>
              </a:path>
            </a:pathLst>
          </a:custGeom>
          <a:solidFill>
            <a:srgbClr val="8B949E">
              <a:alpha val="30196"/>
            </a:srgbClr>
          </a:solidFill>
          <a:ln/>
        </p:spPr>
      </p:sp>
      <p:sp>
        <p:nvSpPr>
          <p:cNvPr id="72" name="Shape 70"/>
          <p:cNvSpPr/>
          <p:nvPr/>
        </p:nvSpPr>
        <p:spPr>
          <a:xfrm>
            <a:off x="6356350" y="6330949"/>
            <a:ext cx="5349875" cy="809625"/>
          </a:xfrm>
          <a:custGeom>
            <a:avLst/>
            <a:gdLst/>
            <a:ahLst/>
            <a:cxnLst/>
            <a:rect l="l" t="t" r="r" b="b"/>
            <a:pathLst>
              <a:path w="5349875" h="809625">
                <a:moveTo>
                  <a:pt x="63499" y="0"/>
                </a:moveTo>
                <a:lnTo>
                  <a:pt x="5286376" y="0"/>
                </a:lnTo>
                <a:cubicBezTo>
                  <a:pt x="5321446" y="0"/>
                  <a:pt x="5349875" y="28429"/>
                  <a:pt x="5349875" y="63499"/>
                </a:cubicBezTo>
                <a:lnTo>
                  <a:pt x="5349875" y="746126"/>
                </a:lnTo>
                <a:cubicBezTo>
                  <a:pt x="5349875" y="781196"/>
                  <a:pt x="5321446" y="809625"/>
                  <a:pt x="5286376" y="809625"/>
                </a:cubicBezTo>
                <a:lnTo>
                  <a:pt x="63499" y="809625"/>
                </a:lnTo>
                <a:cubicBezTo>
                  <a:pt x="28429" y="809625"/>
                  <a:pt x="0" y="781196"/>
                  <a:pt x="0" y="746126"/>
                </a:cubicBezTo>
                <a:lnTo>
                  <a:pt x="0" y="63499"/>
                </a:lnTo>
                <a:cubicBezTo>
                  <a:pt x="0" y="28453"/>
                  <a:pt x="28453" y="0"/>
                  <a:pt x="63499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</p:sp>
      <p:sp>
        <p:nvSpPr>
          <p:cNvPr id="73" name="Shape 71"/>
          <p:cNvSpPr/>
          <p:nvPr/>
        </p:nvSpPr>
        <p:spPr>
          <a:xfrm>
            <a:off x="6481366" y="6465886"/>
            <a:ext cx="83344" cy="111125"/>
          </a:xfrm>
          <a:custGeom>
            <a:avLst/>
            <a:gdLst/>
            <a:ahLst/>
            <a:cxnLst/>
            <a:rect l="l" t="t" r="r" b="b"/>
            <a:pathLst>
              <a:path w="83344" h="111125">
                <a:moveTo>
                  <a:pt x="63571" y="83344"/>
                </a:moveTo>
                <a:cubicBezTo>
                  <a:pt x="65156" y="78504"/>
                  <a:pt x="68325" y="74120"/>
                  <a:pt x="71906" y="70343"/>
                </a:cubicBezTo>
                <a:cubicBezTo>
                  <a:pt x="79003" y="62877"/>
                  <a:pt x="83344" y="52784"/>
                  <a:pt x="83344" y="41672"/>
                </a:cubicBezTo>
                <a:cubicBezTo>
                  <a:pt x="83344" y="18666"/>
                  <a:pt x="64678" y="0"/>
                  <a:pt x="41672" y="0"/>
                </a:cubicBezTo>
                <a:cubicBezTo>
                  <a:pt x="18666" y="0"/>
                  <a:pt x="0" y="18666"/>
                  <a:pt x="0" y="41672"/>
                </a:cubicBezTo>
                <a:cubicBezTo>
                  <a:pt x="0" y="52784"/>
                  <a:pt x="4341" y="62877"/>
                  <a:pt x="11438" y="70343"/>
                </a:cubicBezTo>
                <a:cubicBezTo>
                  <a:pt x="15019" y="74120"/>
                  <a:pt x="18210" y="78504"/>
                  <a:pt x="19772" y="83344"/>
                </a:cubicBezTo>
                <a:lnTo>
                  <a:pt x="63550" y="83344"/>
                </a:lnTo>
                <a:close/>
                <a:moveTo>
                  <a:pt x="62508" y="93762"/>
                </a:moveTo>
                <a:lnTo>
                  <a:pt x="20836" y="93762"/>
                </a:lnTo>
                <a:lnTo>
                  <a:pt x="20836" y="97234"/>
                </a:lnTo>
                <a:cubicBezTo>
                  <a:pt x="20836" y="106828"/>
                  <a:pt x="28606" y="114598"/>
                  <a:pt x="38199" y="114598"/>
                </a:cubicBezTo>
                <a:lnTo>
                  <a:pt x="45145" y="114598"/>
                </a:lnTo>
                <a:cubicBezTo>
                  <a:pt x="54738" y="114598"/>
                  <a:pt x="62508" y="106828"/>
                  <a:pt x="62508" y="97234"/>
                </a:cubicBezTo>
                <a:lnTo>
                  <a:pt x="62508" y="93762"/>
                </a:lnTo>
                <a:close/>
                <a:moveTo>
                  <a:pt x="39936" y="24309"/>
                </a:moveTo>
                <a:cubicBezTo>
                  <a:pt x="31297" y="24309"/>
                  <a:pt x="24309" y="31297"/>
                  <a:pt x="24309" y="39936"/>
                </a:cubicBezTo>
                <a:cubicBezTo>
                  <a:pt x="24309" y="42822"/>
                  <a:pt x="21986" y="45145"/>
                  <a:pt x="19100" y="45145"/>
                </a:cubicBezTo>
                <a:cubicBezTo>
                  <a:pt x="16213" y="45145"/>
                  <a:pt x="13891" y="42822"/>
                  <a:pt x="13891" y="39936"/>
                </a:cubicBezTo>
                <a:cubicBezTo>
                  <a:pt x="13891" y="25546"/>
                  <a:pt x="25546" y="13891"/>
                  <a:pt x="39936" y="13891"/>
                </a:cubicBezTo>
                <a:cubicBezTo>
                  <a:pt x="42822" y="13891"/>
                  <a:pt x="45145" y="16213"/>
                  <a:pt x="45145" y="19100"/>
                </a:cubicBezTo>
                <a:cubicBezTo>
                  <a:pt x="45145" y="21986"/>
                  <a:pt x="42822" y="24309"/>
                  <a:pt x="39936" y="24309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4" name="Text 72"/>
          <p:cNvSpPr/>
          <p:nvPr/>
        </p:nvSpPr>
        <p:spPr>
          <a:xfrm>
            <a:off x="6654006" y="6426199"/>
            <a:ext cx="7064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Insight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6451600" y="6680199"/>
            <a:ext cx="5214938" cy="365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875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Entropy analysis alone detects ~40% of packed malware. Combined with other features, accuracy exceeds 95%.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1274" y="341274"/>
            <a:ext cx="1868473" cy="341274"/>
          </a:xfrm>
          <a:custGeom>
            <a:avLst/>
            <a:gdLst/>
            <a:ahLst/>
            <a:cxnLst/>
            <a:rect l="l" t="t" r="r" b="b"/>
            <a:pathLst>
              <a:path w="1868473" h="341274">
                <a:moveTo>
                  <a:pt x="68255" y="0"/>
                </a:moveTo>
                <a:lnTo>
                  <a:pt x="1800218" y="0"/>
                </a:lnTo>
                <a:cubicBezTo>
                  <a:pt x="1837914" y="0"/>
                  <a:pt x="1868473" y="30559"/>
                  <a:pt x="1868473" y="68255"/>
                </a:cubicBezTo>
                <a:lnTo>
                  <a:pt x="1868473" y="273019"/>
                </a:lnTo>
                <a:cubicBezTo>
                  <a:pt x="1868473" y="310715"/>
                  <a:pt x="1837914" y="341274"/>
                  <a:pt x="1800218" y="341274"/>
                </a:cubicBezTo>
                <a:lnTo>
                  <a:pt x="68255" y="341274"/>
                </a:lnTo>
                <a:cubicBezTo>
                  <a:pt x="30559" y="341274"/>
                  <a:pt x="0" y="310715"/>
                  <a:pt x="0" y="273019"/>
                </a:cubicBezTo>
                <a:lnTo>
                  <a:pt x="0" y="68255"/>
                </a:lnTo>
                <a:cubicBezTo>
                  <a:pt x="0" y="30559"/>
                  <a:pt x="30559" y="0"/>
                  <a:pt x="68255" y="0"/>
                </a:cubicBezTo>
                <a:close/>
              </a:path>
            </a:pathLst>
          </a:custGeom>
          <a:solidFill>
            <a:srgbClr val="3FB950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77783" y="416356"/>
            <a:ext cx="1667015" cy="1842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kern="0" spc="54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CATEGORY 02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1274" y="784929"/>
            <a:ext cx="11663026" cy="3412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18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PE Header &amp; Section Analysis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8337" y="1296840"/>
            <a:ext cx="5639547" cy="5562760"/>
          </a:xfrm>
          <a:custGeom>
            <a:avLst/>
            <a:gdLst/>
            <a:ahLst/>
            <a:cxnLst/>
            <a:rect l="l" t="t" r="r" b="b"/>
            <a:pathLst>
              <a:path w="5639547" h="5562760">
                <a:moveTo>
                  <a:pt x="34127" y="0"/>
                </a:moveTo>
                <a:lnTo>
                  <a:pt x="5537192" y="0"/>
                </a:lnTo>
                <a:cubicBezTo>
                  <a:pt x="5593721" y="0"/>
                  <a:pt x="5639547" y="45826"/>
                  <a:pt x="5639547" y="102355"/>
                </a:cubicBezTo>
                <a:lnTo>
                  <a:pt x="5639547" y="5460405"/>
                </a:lnTo>
                <a:cubicBezTo>
                  <a:pt x="5639547" y="5516934"/>
                  <a:pt x="5593721" y="5562760"/>
                  <a:pt x="5537192" y="5562760"/>
                </a:cubicBezTo>
                <a:lnTo>
                  <a:pt x="34127" y="5562760"/>
                </a:lnTo>
                <a:cubicBezTo>
                  <a:pt x="15279" y="5562760"/>
                  <a:pt x="0" y="5547481"/>
                  <a:pt x="0" y="5528633"/>
                </a:cubicBezTo>
                <a:lnTo>
                  <a:pt x="0" y="34127"/>
                </a:lnTo>
                <a:cubicBezTo>
                  <a:pt x="0" y="15292"/>
                  <a:pt x="15292" y="0"/>
                  <a:pt x="34127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" name="Shape 4"/>
          <p:cNvSpPr/>
          <p:nvPr/>
        </p:nvSpPr>
        <p:spPr>
          <a:xfrm>
            <a:off x="358337" y="1296840"/>
            <a:ext cx="34127" cy="5562760"/>
          </a:xfrm>
          <a:custGeom>
            <a:avLst/>
            <a:gdLst/>
            <a:ahLst/>
            <a:cxnLst/>
            <a:rect l="l" t="t" r="r" b="b"/>
            <a:pathLst>
              <a:path w="34127" h="5562760">
                <a:moveTo>
                  <a:pt x="34127" y="0"/>
                </a:moveTo>
                <a:lnTo>
                  <a:pt x="34127" y="0"/>
                </a:lnTo>
                <a:lnTo>
                  <a:pt x="34127" y="5562760"/>
                </a:lnTo>
                <a:lnTo>
                  <a:pt x="34127" y="5562760"/>
                </a:lnTo>
                <a:cubicBezTo>
                  <a:pt x="15279" y="5562760"/>
                  <a:pt x="0" y="5547481"/>
                  <a:pt x="0" y="5528633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" name="Shape 5"/>
          <p:cNvSpPr/>
          <p:nvPr/>
        </p:nvSpPr>
        <p:spPr>
          <a:xfrm>
            <a:off x="546038" y="1467477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68256" y="0"/>
                </a:moveTo>
                <a:lnTo>
                  <a:pt x="341272" y="0"/>
                </a:lnTo>
                <a:cubicBezTo>
                  <a:pt x="378969" y="0"/>
                  <a:pt x="409528" y="30559"/>
                  <a:pt x="409528" y="68256"/>
                </a:cubicBezTo>
                <a:lnTo>
                  <a:pt x="409528" y="341272"/>
                </a:lnTo>
                <a:cubicBezTo>
                  <a:pt x="409528" y="378969"/>
                  <a:pt x="378969" y="409528"/>
                  <a:pt x="341272" y="409528"/>
                </a:cubicBezTo>
                <a:lnTo>
                  <a:pt x="68256" y="409528"/>
                </a:lnTo>
                <a:cubicBezTo>
                  <a:pt x="30559" y="409528"/>
                  <a:pt x="0" y="378969"/>
                  <a:pt x="0" y="341272"/>
                </a:cubicBezTo>
                <a:lnTo>
                  <a:pt x="0" y="68256"/>
                </a:lnTo>
                <a:cubicBezTo>
                  <a:pt x="0" y="30559"/>
                  <a:pt x="30559" y="0"/>
                  <a:pt x="68256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65484" y="1586922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21330" y="21330"/>
                </a:moveTo>
                <a:cubicBezTo>
                  <a:pt x="9565" y="21330"/>
                  <a:pt x="0" y="30895"/>
                  <a:pt x="0" y="42659"/>
                </a:cubicBezTo>
                <a:lnTo>
                  <a:pt x="0" y="127978"/>
                </a:lnTo>
                <a:cubicBezTo>
                  <a:pt x="0" y="139742"/>
                  <a:pt x="9565" y="149307"/>
                  <a:pt x="21330" y="149307"/>
                </a:cubicBezTo>
                <a:lnTo>
                  <a:pt x="149307" y="149307"/>
                </a:lnTo>
                <a:cubicBezTo>
                  <a:pt x="161072" y="149307"/>
                  <a:pt x="170637" y="139742"/>
                  <a:pt x="170637" y="127978"/>
                </a:cubicBezTo>
                <a:lnTo>
                  <a:pt x="170637" y="42659"/>
                </a:lnTo>
                <a:cubicBezTo>
                  <a:pt x="170637" y="30895"/>
                  <a:pt x="161072" y="21330"/>
                  <a:pt x="149307" y="21330"/>
                </a:cubicBezTo>
                <a:lnTo>
                  <a:pt x="21330" y="21330"/>
                </a:lnTo>
                <a:close/>
                <a:moveTo>
                  <a:pt x="53324" y="106648"/>
                </a:moveTo>
                <a:cubicBezTo>
                  <a:pt x="53324" y="112534"/>
                  <a:pt x="48545" y="117313"/>
                  <a:pt x="42659" y="117313"/>
                </a:cubicBezTo>
                <a:cubicBezTo>
                  <a:pt x="36773" y="117313"/>
                  <a:pt x="31994" y="112534"/>
                  <a:pt x="31994" y="106648"/>
                </a:cubicBezTo>
                <a:cubicBezTo>
                  <a:pt x="31994" y="100762"/>
                  <a:pt x="36773" y="95983"/>
                  <a:pt x="42659" y="95983"/>
                </a:cubicBezTo>
                <a:cubicBezTo>
                  <a:pt x="48545" y="95983"/>
                  <a:pt x="53324" y="100762"/>
                  <a:pt x="53324" y="106648"/>
                </a:cubicBezTo>
                <a:close/>
                <a:moveTo>
                  <a:pt x="42659" y="74654"/>
                </a:moveTo>
                <a:cubicBezTo>
                  <a:pt x="36773" y="74654"/>
                  <a:pt x="31994" y="69875"/>
                  <a:pt x="31994" y="63989"/>
                </a:cubicBezTo>
                <a:cubicBezTo>
                  <a:pt x="31994" y="58103"/>
                  <a:pt x="36773" y="53324"/>
                  <a:pt x="42659" y="53324"/>
                </a:cubicBezTo>
                <a:cubicBezTo>
                  <a:pt x="48545" y="53324"/>
                  <a:pt x="53324" y="58103"/>
                  <a:pt x="53324" y="63989"/>
                </a:cubicBezTo>
                <a:cubicBezTo>
                  <a:pt x="53324" y="69875"/>
                  <a:pt x="48545" y="74654"/>
                  <a:pt x="42659" y="74654"/>
                </a:cubicBezTo>
                <a:close/>
                <a:moveTo>
                  <a:pt x="82652" y="55990"/>
                </a:moveTo>
                <a:lnTo>
                  <a:pt x="130644" y="55990"/>
                </a:lnTo>
                <a:cubicBezTo>
                  <a:pt x="135076" y="55990"/>
                  <a:pt x="138642" y="59556"/>
                  <a:pt x="138642" y="63989"/>
                </a:cubicBezTo>
                <a:cubicBezTo>
                  <a:pt x="138642" y="68421"/>
                  <a:pt x="135076" y="71987"/>
                  <a:pt x="130644" y="71987"/>
                </a:cubicBezTo>
                <a:lnTo>
                  <a:pt x="82652" y="71987"/>
                </a:lnTo>
                <a:cubicBezTo>
                  <a:pt x="78220" y="71987"/>
                  <a:pt x="74654" y="68421"/>
                  <a:pt x="74654" y="63989"/>
                </a:cubicBezTo>
                <a:cubicBezTo>
                  <a:pt x="74654" y="59556"/>
                  <a:pt x="78220" y="55990"/>
                  <a:pt x="82652" y="55990"/>
                </a:cubicBezTo>
                <a:close/>
                <a:moveTo>
                  <a:pt x="82652" y="98649"/>
                </a:moveTo>
                <a:lnTo>
                  <a:pt x="130644" y="98649"/>
                </a:lnTo>
                <a:cubicBezTo>
                  <a:pt x="135076" y="98649"/>
                  <a:pt x="138642" y="102215"/>
                  <a:pt x="138642" y="106648"/>
                </a:cubicBezTo>
                <a:cubicBezTo>
                  <a:pt x="138642" y="111081"/>
                  <a:pt x="135076" y="114647"/>
                  <a:pt x="130644" y="114647"/>
                </a:cubicBezTo>
                <a:lnTo>
                  <a:pt x="82652" y="114647"/>
                </a:lnTo>
                <a:cubicBezTo>
                  <a:pt x="78220" y="114647"/>
                  <a:pt x="74654" y="111081"/>
                  <a:pt x="74654" y="106648"/>
                </a:cubicBezTo>
                <a:cubicBezTo>
                  <a:pt x="74654" y="102215"/>
                  <a:pt x="78220" y="98649"/>
                  <a:pt x="82652" y="98649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9" name="Text 7"/>
          <p:cNvSpPr/>
          <p:nvPr/>
        </p:nvSpPr>
        <p:spPr>
          <a:xfrm>
            <a:off x="1092076" y="1467477"/>
            <a:ext cx="2704593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Portable Executable Headers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6038" y="2013514"/>
            <a:ext cx="5349464" cy="4436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5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 headers contain </a:t>
            </a:r>
            <a:r>
              <a:rPr lang="en-US" sz="1075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structural metadata</a:t>
            </a:r>
            <a:r>
              <a:rPr lang="en-US" sz="1075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that defines how the executable loads and executes, revealing architecture, dependencies, and entry behavior.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49451" y="2597092"/>
            <a:ext cx="5270971" cy="945328"/>
          </a:xfrm>
          <a:custGeom>
            <a:avLst/>
            <a:gdLst/>
            <a:ahLst/>
            <a:cxnLst/>
            <a:rect l="l" t="t" r="r" b="b"/>
            <a:pathLst>
              <a:path w="5270971" h="945328">
                <a:moveTo>
                  <a:pt x="68253" y="0"/>
                </a:moveTo>
                <a:lnTo>
                  <a:pt x="5202718" y="0"/>
                </a:lnTo>
                <a:cubicBezTo>
                  <a:pt x="5240413" y="0"/>
                  <a:pt x="5270971" y="30558"/>
                  <a:pt x="5270971" y="68253"/>
                </a:cubicBezTo>
                <a:lnTo>
                  <a:pt x="5270971" y="877075"/>
                </a:lnTo>
                <a:cubicBezTo>
                  <a:pt x="5270971" y="914770"/>
                  <a:pt x="5240413" y="945328"/>
                  <a:pt x="5202718" y="945328"/>
                </a:cubicBezTo>
                <a:lnTo>
                  <a:pt x="68253" y="945328"/>
                </a:lnTo>
                <a:cubicBezTo>
                  <a:pt x="30558" y="945328"/>
                  <a:pt x="0" y="914770"/>
                  <a:pt x="0" y="877075"/>
                </a:cubicBezTo>
                <a:lnTo>
                  <a:pt x="0" y="68253"/>
                </a:lnTo>
                <a:cubicBezTo>
                  <a:pt x="0" y="30558"/>
                  <a:pt x="30558" y="0"/>
                  <a:pt x="68253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06436" y="2771144"/>
            <a:ext cx="136509" cy="136509"/>
          </a:xfrm>
          <a:custGeom>
            <a:avLst/>
            <a:gdLst/>
            <a:ahLst/>
            <a:cxnLst/>
            <a:rect l="l" t="t" r="r" b="b"/>
            <a:pathLst>
              <a:path w="136509" h="136509">
                <a:moveTo>
                  <a:pt x="46925" y="6399"/>
                </a:moveTo>
                <a:cubicBezTo>
                  <a:pt x="46925" y="2853"/>
                  <a:pt x="44072" y="0"/>
                  <a:pt x="40526" y="0"/>
                </a:cubicBezTo>
                <a:cubicBezTo>
                  <a:pt x="36980" y="0"/>
                  <a:pt x="34127" y="2853"/>
                  <a:pt x="34127" y="6399"/>
                </a:cubicBezTo>
                <a:lnTo>
                  <a:pt x="34127" y="17064"/>
                </a:lnTo>
                <a:cubicBezTo>
                  <a:pt x="24716" y="17064"/>
                  <a:pt x="17064" y="24716"/>
                  <a:pt x="17064" y="34127"/>
                </a:cubicBezTo>
                <a:lnTo>
                  <a:pt x="6399" y="34127"/>
                </a:lnTo>
                <a:cubicBezTo>
                  <a:pt x="2853" y="34127"/>
                  <a:pt x="0" y="36980"/>
                  <a:pt x="0" y="40526"/>
                </a:cubicBezTo>
                <a:cubicBezTo>
                  <a:pt x="0" y="44072"/>
                  <a:pt x="2853" y="46925"/>
                  <a:pt x="6399" y="46925"/>
                </a:cubicBezTo>
                <a:lnTo>
                  <a:pt x="17064" y="46925"/>
                </a:lnTo>
                <a:lnTo>
                  <a:pt x="17064" y="61856"/>
                </a:lnTo>
                <a:lnTo>
                  <a:pt x="6399" y="61856"/>
                </a:lnTo>
                <a:cubicBezTo>
                  <a:pt x="2853" y="61856"/>
                  <a:pt x="0" y="64709"/>
                  <a:pt x="0" y="68255"/>
                </a:cubicBezTo>
                <a:cubicBezTo>
                  <a:pt x="0" y="71801"/>
                  <a:pt x="2853" y="74654"/>
                  <a:pt x="6399" y="74654"/>
                </a:cubicBezTo>
                <a:lnTo>
                  <a:pt x="17064" y="74654"/>
                </a:lnTo>
                <a:lnTo>
                  <a:pt x="17064" y="89584"/>
                </a:lnTo>
                <a:lnTo>
                  <a:pt x="6399" y="89584"/>
                </a:lnTo>
                <a:cubicBezTo>
                  <a:pt x="2853" y="89584"/>
                  <a:pt x="0" y="92437"/>
                  <a:pt x="0" y="95983"/>
                </a:cubicBezTo>
                <a:cubicBezTo>
                  <a:pt x="0" y="99529"/>
                  <a:pt x="2853" y="102382"/>
                  <a:pt x="6399" y="102382"/>
                </a:cubicBezTo>
                <a:lnTo>
                  <a:pt x="17064" y="102382"/>
                </a:lnTo>
                <a:cubicBezTo>
                  <a:pt x="17064" y="111794"/>
                  <a:pt x="24716" y="119446"/>
                  <a:pt x="34127" y="119446"/>
                </a:cubicBezTo>
                <a:lnTo>
                  <a:pt x="34127" y="130111"/>
                </a:lnTo>
                <a:cubicBezTo>
                  <a:pt x="34127" y="133657"/>
                  <a:pt x="36980" y="136509"/>
                  <a:pt x="40526" y="136509"/>
                </a:cubicBezTo>
                <a:cubicBezTo>
                  <a:pt x="44072" y="136509"/>
                  <a:pt x="46925" y="133657"/>
                  <a:pt x="46925" y="130111"/>
                </a:cubicBezTo>
                <a:lnTo>
                  <a:pt x="46925" y="119446"/>
                </a:lnTo>
                <a:lnTo>
                  <a:pt x="61856" y="119446"/>
                </a:lnTo>
                <a:lnTo>
                  <a:pt x="61856" y="130111"/>
                </a:lnTo>
                <a:cubicBezTo>
                  <a:pt x="61856" y="133657"/>
                  <a:pt x="64709" y="136509"/>
                  <a:pt x="68255" y="136509"/>
                </a:cubicBezTo>
                <a:cubicBezTo>
                  <a:pt x="71801" y="136509"/>
                  <a:pt x="74654" y="133657"/>
                  <a:pt x="74654" y="130111"/>
                </a:cubicBezTo>
                <a:lnTo>
                  <a:pt x="74654" y="119446"/>
                </a:lnTo>
                <a:lnTo>
                  <a:pt x="89584" y="119446"/>
                </a:lnTo>
                <a:lnTo>
                  <a:pt x="89584" y="130111"/>
                </a:lnTo>
                <a:cubicBezTo>
                  <a:pt x="89584" y="133657"/>
                  <a:pt x="92437" y="136509"/>
                  <a:pt x="95983" y="136509"/>
                </a:cubicBezTo>
                <a:cubicBezTo>
                  <a:pt x="99529" y="136509"/>
                  <a:pt x="102382" y="133657"/>
                  <a:pt x="102382" y="130111"/>
                </a:cubicBezTo>
                <a:lnTo>
                  <a:pt x="102382" y="119446"/>
                </a:lnTo>
                <a:cubicBezTo>
                  <a:pt x="111794" y="119446"/>
                  <a:pt x="119446" y="111794"/>
                  <a:pt x="119446" y="102382"/>
                </a:cubicBezTo>
                <a:lnTo>
                  <a:pt x="130111" y="102382"/>
                </a:lnTo>
                <a:cubicBezTo>
                  <a:pt x="133657" y="102382"/>
                  <a:pt x="136509" y="99529"/>
                  <a:pt x="136509" y="95983"/>
                </a:cubicBezTo>
                <a:cubicBezTo>
                  <a:pt x="136509" y="92437"/>
                  <a:pt x="133657" y="89584"/>
                  <a:pt x="130111" y="89584"/>
                </a:cubicBezTo>
                <a:lnTo>
                  <a:pt x="119446" y="89584"/>
                </a:lnTo>
                <a:lnTo>
                  <a:pt x="119446" y="74654"/>
                </a:lnTo>
                <a:lnTo>
                  <a:pt x="130111" y="74654"/>
                </a:lnTo>
                <a:cubicBezTo>
                  <a:pt x="133657" y="74654"/>
                  <a:pt x="136509" y="71801"/>
                  <a:pt x="136509" y="68255"/>
                </a:cubicBezTo>
                <a:cubicBezTo>
                  <a:pt x="136509" y="64709"/>
                  <a:pt x="133657" y="61856"/>
                  <a:pt x="130111" y="61856"/>
                </a:cubicBezTo>
                <a:lnTo>
                  <a:pt x="119446" y="61856"/>
                </a:lnTo>
                <a:lnTo>
                  <a:pt x="119446" y="46925"/>
                </a:lnTo>
                <a:lnTo>
                  <a:pt x="130111" y="46925"/>
                </a:lnTo>
                <a:cubicBezTo>
                  <a:pt x="133657" y="46925"/>
                  <a:pt x="136509" y="44072"/>
                  <a:pt x="136509" y="40526"/>
                </a:cubicBezTo>
                <a:cubicBezTo>
                  <a:pt x="136509" y="36980"/>
                  <a:pt x="133657" y="34127"/>
                  <a:pt x="130111" y="34127"/>
                </a:cubicBezTo>
                <a:lnTo>
                  <a:pt x="119446" y="34127"/>
                </a:lnTo>
                <a:cubicBezTo>
                  <a:pt x="119446" y="24716"/>
                  <a:pt x="111794" y="17064"/>
                  <a:pt x="102382" y="17064"/>
                </a:cubicBezTo>
                <a:lnTo>
                  <a:pt x="102382" y="6399"/>
                </a:lnTo>
                <a:cubicBezTo>
                  <a:pt x="102382" y="2853"/>
                  <a:pt x="99529" y="0"/>
                  <a:pt x="95983" y="0"/>
                </a:cubicBezTo>
                <a:cubicBezTo>
                  <a:pt x="92437" y="0"/>
                  <a:pt x="89584" y="2853"/>
                  <a:pt x="89584" y="6399"/>
                </a:cubicBezTo>
                <a:lnTo>
                  <a:pt x="89584" y="17064"/>
                </a:lnTo>
                <a:lnTo>
                  <a:pt x="74654" y="17064"/>
                </a:lnTo>
                <a:lnTo>
                  <a:pt x="74654" y="6399"/>
                </a:lnTo>
                <a:cubicBezTo>
                  <a:pt x="74654" y="2853"/>
                  <a:pt x="71801" y="0"/>
                  <a:pt x="68255" y="0"/>
                </a:cubicBezTo>
                <a:cubicBezTo>
                  <a:pt x="64709" y="0"/>
                  <a:pt x="61856" y="2853"/>
                  <a:pt x="61856" y="6399"/>
                </a:cubicBezTo>
                <a:lnTo>
                  <a:pt x="61856" y="17064"/>
                </a:lnTo>
                <a:lnTo>
                  <a:pt x="46925" y="17064"/>
                </a:lnTo>
                <a:lnTo>
                  <a:pt x="46925" y="6399"/>
                </a:lnTo>
                <a:close/>
                <a:moveTo>
                  <a:pt x="42659" y="34127"/>
                </a:moveTo>
                <a:lnTo>
                  <a:pt x="93850" y="34127"/>
                </a:lnTo>
                <a:cubicBezTo>
                  <a:pt x="98569" y="34127"/>
                  <a:pt x="102382" y="37940"/>
                  <a:pt x="102382" y="42659"/>
                </a:cubicBezTo>
                <a:lnTo>
                  <a:pt x="102382" y="93850"/>
                </a:lnTo>
                <a:cubicBezTo>
                  <a:pt x="102382" y="98569"/>
                  <a:pt x="98569" y="102382"/>
                  <a:pt x="93850" y="102382"/>
                </a:cubicBezTo>
                <a:lnTo>
                  <a:pt x="42659" y="102382"/>
                </a:lnTo>
                <a:cubicBezTo>
                  <a:pt x="37940" y="102382"/>
                  <a:pt x="34127" y="98569"/>
                  <a:pt x="34127" y="93850"/>
                </a:cubicBezTo>
                <a:lnTo>
                  <a:pt x="34127" y="42659"/>
                </a:lnTo>
                <a:cubicBezTo>
                  <a:pt x="34127" y="37940"/>
                  <a:pt x="37940" y="34127"/>
                  <a:pt x="42659" y="34127"/>
                </a:cubicBezTo>
                <a:close/>
                <a:moveTo>
                  <a:pt x="46925" y="46925"/>
                </a:moveTo>
                <a:lnTo>
                  <a:pt x="46925" y="89584"/>
                </a:lnTo>
                <a:lnTo>
                  <a:pt x="89584" y="89584"/>
                </a:lnTo>
                <a:lnTo>
                  <a:pt x="89584" y="46925"/>
                </a:lnTo>
                <a:lnTo>
                  <a:pt x="46925" y="46925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13" name="Text 11"/>
          <p:cNvSpPr/>
          <p:nvPr/>
        </p:nvSpPr>
        <p:spPr>
          <a:xfrm>
            <a:off x="928264" y="2737017"/>
            <a:ext cx="827589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Architecture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89373" y="3010036"/>
            <a:ext cx="5050850" cy="392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 CPU architecture (x86, x64, ARM). Mismatches indicate potential compatibility issues or anti-analysis techniques.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49451" y="3647363"/>
            <a:ext cx="5270971" cy="945328"/>
          </a:xfrm>
          <a:custGeom>
            <a:avLst/>
            <a:gdLst/>
            <a:ahLst/>
            <a:cxnLst/>
            <a:rect l="l" t="t" r="r" b="b"/>
            <a:pathLst>
              <a:path w="5270971" h="945328">
                <a:moveTo>
                  <a:pt x="68253" y="0"/>
                </a:moveTo>
                <a:lnTo>
                  <a:pt x="5202718" y="0"/>
                </a:lnTo>
                <a:cubicBezTo>
                  <a:pt x="5240413" y="0"/>
                  <a:pt x="5270971" y="30558"/>
                  <a:pt x="5270971" y="68253"/>
                </a:cubicBezTo>
                <a:lnTo>
                  <a:pt x="5270971" y="877075"/>
                </a:lnTo>
                <a:cubicBezTo>
                  <a:pt x="5270971" y="914770"/>
                  <a:pt x="5240413" y="945328"/>
                  <a:pt x="5202718" y="945328"/>
                </a:cubicBezTo>
                <a:lnTo>
                  <a:pt x="68253" y="945328"/>
                </a:lnTo>
                <a:cubicBezTo>
                  <a:pt x="30558" y="945328"/>
                  <a:pt x="0" y="914770"/>
                  <a:pt x="0" y="877075"/>
                </a:cubicBezTo>
                <a:lnTo>
                  <a:pt x="0" y="68253"/>
                </a:lnTo>
                <a:cubicBezTo>
                  <a:pt x="0" y="30558"/>
                  <a:pt x="30558" y="0"/>
                  <a:pt x="68253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06436" y="3821415"/>
            <a:ext cx="136509" cy="136509"/>
          </a:xfrm>
          <a:custGeom>
            <a:avLst/>
            <a:gdLst/>
            <a:ahLst/>
            <a:cxnLst/>
            <a:rect l="l" t="t" r="r" b="b"/>
            <a:pathLst>
              <a:path w="136509" h="136509">
                <a:moveTo>
                  <a:pt x="52018" y="2533"/>
                </a:moveTo>
                <a:cubicBezTo>
                  <a:pt x="52817" y="-1413"/>
                  <a:pt x="56310" y="-4266"/>
                  <a:pt x="60363" y="-4266"/>
                </a:cubicBezTo>
                <a:lnTo>
                  <a:pt x="76307" y="-4266"/>
                </a:lnTo>
                <a:cubicBezTo>
                  <a:pt x="80359" y="-4266"/>
                  <a:pt x="83852" y="-1413"/>
                  <a:pt x="84652" y="2533"/>
                </a:cubicBezTo>
                <a:lnTo>
                  <a:pt x="88518" y="21196"/>
                </a:lnTo>
                <a:cubicBezTo>
                  <a:pt x="92277" y="22796"/>
                  <a:pt x="95797" y="24849"/>
                  <a:pt x="98996" y="27275"/>
                </a:cubicBezTo>
                <a:lnTo>
                  <a:pt x="117073" y="21276"/>
                </a:lnTo>
                <a:cubicBezTo>
                  <a:pt x="120912" y="19997"/>
                  <a:pt x="125125" y="21596"/>
                  <a:pt x="127151" y="25116"/>
                </a:cubicBezTo>
                <a:lnTo>
                  <a:pt x="135123" y="38927"/>
                </a:lnTo>
                <a:cubicBezTo>
                  <a:pt x="137149" y="42446"/>
                  <a:pt x="136429" y="46872"/>
                  <a:pt x="133390" y="49565"/>
                </a:cubicBezTo>
                <a:lnTo>
                  <a:pt x="119179" y="62202"/>
                </a:lnTo>
                <a:cubicBezTo>
                  <a:pt x="119419" y="64175"/>
                  <a:pt x="119526" y="66202"/>
                  <a:pt x="119526" y="68255"/>
                </a:cubicBezTo>
                <a:cubicBezTo>
                  <a:pt x="119526" y="70308"/>
                  <a:pt x="119392" y="72334"/>
                  <a:pt x="119179" y="74307"/>
                </a:cubicBezTo>
                <a:lnTo>
                  <a:pt x="133417" y="86971"/>
                </a:lnTo>
                <a:cubicBezTo>
                  <a:pt x="136456" y="89664"/>
                  <a:pt x="137149" y="94117"/>
                  <a:pt x="135150" y="97610"/>
                </a:cubicBezTo>
                <a:lnTo>
                  <a:pt x="127178" y="111421"/>
                </a:lnTo>
                <a:cubicBezTo>
                  <a:pt x="125151" y="114913"/>
                  <a:pt x="120939" y="116540"/>
                  <a:pt x="117100" y="115260"/>
                </a:cubicBezTo>
                <a:lnTo>
                  <a:pt x="99023" y="109261"/>
                </a:lnTo>
                <a:cubicBezTo>
                  <a:pt x="95797" y="111687"/>
                  <a:pt x="92277" y="113713"/>
                  <a:pt x="88545" y="115340"/>
                </a:cubicBezTo>
                <a:lnTo>
                  <a:pt x="84705" y="133977"/>
                </a:lnTo>
                <a:cubicBezTo>
                  <a:pt x="83879" y="137949"/>
                  <a:pt x="80386" y="140775"/>
                  <a:pt x="76360" y="140775"/>
                </a:cubicBezTo>
                <a:lnTo>
                  <a:pt x="60416" y="140775"/>
                </a:lnTo>
                <a:cubicBezTo>
                  <a:pt x="56363" y="140775"/>
                  <a:pt x="52871" y="137923"/>
                  <a:pt x="52071" y="133977"/>
                </a:cubicBezTo>
                <a:lnTo>
                  <a:pt x="48232" y="115340"/>
                </a:lnTo>
                <a:cubicBezTo>
                  <a:pt x="44472" y="113740"/>
                  <a:pt x="40979" y="111687"/>
                  <a:pt x="37753" y="109261"/>
                </a:cubicBezTo>
                <a:lnTo>
                  <a:pt x="19597" y="115260"/>
                </a:lnTo>
                <a:cubicBezTo>
                  <a:pt x="15757" y="116540"/>
                  <a:pt x="11545" y="114940"/>
                  <a:pt x="9518" y="111421"/>
                </a:cubicBezTo>
                <a:lnTo>
                  <a:pt x="1546" y="97610"/>
                </a:lnTo>
                <a:cubicBezTo>
                  <a:pt x="-480" y="94090"/>
                  <a:pt x="240" y="89664"/>
                  <a:pt x="3279" y="86971"/>
                </a:cubicBezTo>
                <a:lnTo>
                  <a:pt x="17517" y="74307"/>
                </a:lnTo>
                <a:cubicBezTo>
                  <a:pt x="17277" y="72334"/>
                  <a:pt x="17170" y="70308"/>
                  <a:pt x="17170" y="68255"/>
                </a:cubicBezTo>
                <a:cubicBezTo>
                  <a:pt x="17170" y="66202"/>
                  <a:pt x="17304" y="64175"/>
                  <a:pt x="17517" y="62202"/>
                </a:cubicBezTo>
                <a:lnTo>
                  <a:pt x="3279" y="49538"/>
                </a:lnTo>
                <a:cubicBezTo>
                  <a:pt x="240" y="46845"/>
                  <a:pt x="-453" y="42393"/>
                  <a:pt x="1546" y="38900"/>
                </a:cubicBezTo>
                <a:lnTo>
                  <a:pt x="9518" y="25089"/>
                </a:lnTo>
                <a:cubicBezTo>
                  <a:pt x="11545" y="21570"/>
                  <a:pt x="15757" y="19970"/>
                  <a:pt x="19597" y="21250"/>
                </a:cubicBezTo>
                <a:lnTo>
                  <a:pt x="37673" y="27249"/>
                </a:lnTo>
                <a:cubicBezTo>
                  <a:pt x="40900" y="24822"/>
                  <a:pt x="44419" y="22796"/>
                  <a:pt x="48152" y="21170"/>
                </a:cubicBezTo>
                <a:lnTo>
                  <a:pt x="52018" y="2533"/>
                </a:lnTo>
                <a:close/>
                <a:moveTo>
                  <a:pt x="68335" y="89584"/>
                </a:moveTo>
                <a:cubicBezTo>
                  <a:pt x="75955" y="89556"/>
                  <a:pt x="82981" y="85464"/>
                  <a:pt x="86767" y="78850"/>
                </a:cubicBezTo>
                <a:cubicBezTo>
                  <a:pt x="90552" y="72237"/>
                  <a:pt x="90522" y="64106"/>
                  <a:pt x="86687" y="57521"/>
                </a:cubicBezTo>
                <a:cubicBezTo>
                  <a:pt x="82852" y="50936"/>
                  <a:pt x="75795" y="46897"/>
                  <a:pt x="68175" y="46925"/>
                </a:cubicBezTo>
                <a:cubicBezTo>
                  <a:pt x="60554" y="46954"/>
                  <a:pt x="53528" y="51046"/>
                  <a:pt x="49743" y="57659"/>
                </a:cubicBezTo>
                <a:cubicBezTo>
                  <a:pt x="45957" y="64273"/>
                  <a:pt x="45988" y="72404"/>
                  <a:pt x="49823" y="78989"/>
                </a:cubicBezTo>
                <a:cubicBezTo>
                  <a:pt x="53658" y="85574"/>
                  <a:pt x="60714" y="89613"/>
                  <a:pt x="68335" y="89584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7" name="Text 15"/>
          <p:cNvSpPr/>
          <p:nvPr/>
        </p:nvSpPr>
        <p:spPr>
          <a:xfrm>
            <a:off x="928264" y="3787287"/>
            <a:ext cx="733738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Subsystem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89373" y="4060306"/>
            <a:ext cx="5050850" cy="392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Execution environment (GUI, console, driver). Unusual subsystems may indicate malicious system components.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49451" y="4697633"/>
            <a:ext cx="5270971" cy="945328"/>
          </a:xfrm>
          <a:custGeom>
            <a:avLst/>
            <a:gdLst/>
            <a:ahLst/>
            <a:cxnLst/>
            <a:rect l="l" t="t" r="r" b="b"/>
            <a:pathLst>
              <a:path w="5270971" h="945328">
                <a:moveTo>
                  <a:pt x="68253" y="0"/>
                </a:moveTo>
                <a:lnTo>
                  <a:pt x="5202718" y="0"/>
                </a:lnTo>
                <a:cubicBezTo>
                  <a:pt x="5240413" y="0"/>
                  <a:pt x="5270971" y="30558"/>
                  <a:pt x="5270971" y="68253"/>
                </a:cubicBezTo>
                <a:lnTo>
                  <a:pt x="5270971" y="877075"/>
                </a:lnTo>
                <a:cubicBezTo>
                  <a:pt x="5270971" y="914770"/>
                  <a:pt x="5240413" y="945328"/>
                  <a:pt x="5202718" y="945328"/>
                </a:cubicBezTo>
                <a:lnTo>
                  <a:pt x="68253" y="945328"/>
                </a:lnTo>
                <a:cubicBezTo>
                  <a:pt x="30558" y="945328"/>
                  <a:pt x="0" y="914770"/>
                  <a:pt x="0" y="877075"/>
                </a:cubicBezTo>
                <a:lnTo>
                  <a:pt x="0" y="68253"/>
                </a:lnTo>
                <a:cubicBezTo>
                  <a:pt x="0" y="30558"/>
                  <a:pt x="30558" y="0"/>
                  <a:pt x="68253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14968" y="4871681"/>
            <a:ext cx="119446" cy="136509"/>
          </a:xfrm>
          <a:custGeom>
            <a:avLst/>
            <a:gdLst/>
            <a:ahLst/>
            <a:cxnLst/>
            <a:rect l="l" t="t" r="r" b="b"/>
            <a:pathLst>
              <a:path w="119446" h="136509">
                <a:moveTo>
                  <a:pt x="76787" y="17064"/>
                </a:moveTo>
                <a:lnTo>
                  <a:pt x="93850" y="17064"/>
                </a:lnTo>
                <a:lnTo>
                  <a:pt x="93850" y="127978"/>
                </a:lnTo>
                <a:cubicBezTo>
                  <a:pt x="93850" y="132697"/>
                  <a:pt x="97663" y="136509"/>
                  <a:pt x="102382" y="136509"/>
                </a:cubicBezTo>
                <a:lnTo>
                  <a:pt x="110914" y="136509"/>
                </a:lnTo>
                <a:cubicBezTo>
                  <a:pt x="115633" y="136509"/>
                  <a:pt x="119446" y="132697"/>
                  <a:pt x="119446" y="127978"/>
                </a:cubicBezTo>
                <a:cubicBezTo>
                  <a:pt x="119446" y="123258"/>
                  <a:pt x="115633" y="119446"/>
                  <a:pt x="110914" y="119446"/>
                </a:cubicBezTo>
                <a:lnTo>
                  <a:pt x="110914" y="17064"/>
                </a:lnTo>
                <a:cubicBezTo>
                  <a:pt x="110914" y="7652"/>
                  <a:pt x="103262" y="0"/>
                  <a:pt x="93850" y="0"/>
                </a:cubicBezTo>
                <a:lnTo>
                  <a:pt x="68255" y="0"/>
                </a:lnTo>
                <a:lnTo>
                  <a:pt x="68255" y="0"/>
                </a:lnTo>
                <a:lnTo>
                  <a:pt x="25596" y="0"/>
                </a:lnTo>
                <a:cubicBezTo>
                  <a:pt x="16184" y="0"/>
                  <a:pt x="8532" y="7652"/>
                  <a:pt x="8532" y="17064"/>
                </a:cubicBezTo>
                <a:lnTo>
                  <a:pt x="8532" y="119446"/>
                </a:lnTo>
                <a:cubicBezTo>
                  <a:pt x="3813" y="119446"/>
                  <a:pt x="0" y="123258"/>
                  <a:pt x="0" y="127978"/>
                </a:cubicBezTo>
                <a:cubicBezTo>
                  <a:pt x="0" y="132697"/>
                  <a:pt x="3813" y="136509"/>
                  <a:pt x="8532" y="136509"/>
                </a:cubicBezTo>
                <a:lnTo>
                  <a:pt x="68255" y="136509"/>
                </a:lnTo>
                <a:cubicBezTo>
                  <a:pt x="72974" y="136509"/>
                  <a:pt x="76787" y="132697"/>
                  <a:pt x="76787" y="127978"/>
                </a:cubicBezTo>
                <a:lnTo>
                  <a:pt x="76787" y="17064"/>
                </a:lnTo>
                <a:close/>
                <a:moveTo>
                  <a:pt x="42659" y="68255"/>
                </a:moveTo>
                <a:cubicBezTo>
                  <a:pt x="42659" y="63546"/>
                  <a:pt x="46482" y="59723"/>
                  <a:pt x="51191" y="59723"/>
                </a:cubicBezTo>
                <a:cubicBezTo>
                  <a:pt x="55900" y="59723"/>
                  <a:pt x="59723" y="63546"/>
                  <a:pt x="59723" y="68255"/>
                </a:cubicBezTo>
                <a:cubicBezTo>
                  <a:pt x="59723" y="72964"/>
                  <a:pt x="55900" y="76787"/>
                  <a:pt x="51191" y="76787"/>
                </a:cubicBezTo>
                <a:cubicBezTo>
                  <a:pt x="46482" y="76787"/>
                  <a:pt x="42659" y="72964"/>
                  <a:pt x="42659" y="68255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1" name="Text 19"/>
          <p:cNvSpPr/>
          <p:nvPr/>
        </p:nvSpPr>
        <p:spPr>
          <a:xfrm>
            <a:off x="928264" y="4837554"/>
            <a:ext cx="750802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Entry Point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89373" y="5110572"/>
            <a:ext cx="5050850" cy="392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Initial execution address. Abnormal entry points suggest packers, crypters, or code injection techniques.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49451" y="5747903"/>
            <a:ext cx="5270971" cy="945328"/>
          </a:xfrm>
          <a:custGeom>
            <a:avLst/>
            <a:gdLst/>
            <a:ahLst/>
            <a:cxnLst/>
            <a:rect l="l" t="t" r="r" b="b"/>
            <a:pathLst>
              <a:path w="5270971" h="945328">
                <a:moveTo>
                  <a:pt x="68253" y="0"/>
                </a:moveTo>
                <a:lnTo>
                  <a:pt x="5202718" y="0"/>
                </a:lnTo>
                <a:cubicBezTo>
                  <a:pt x="5240413" y="0"/>
                  <a:pt x="5270971" y="30558"/>
                  <a:pt x="5270971" y="68253"/>
                </a:cubicBezTo>
                <a:lnTo>
                  <a:pt x="5270971" y="877075"/>
                </a:lnTo>
                <a:cubicBezTo>
                  <a:pt x="5270971" y="914770"/>
                  <a:pt x="5240413" y="945328"/>
                  <a:pt x="5202718" y="945328"/>
                </a:cubicBezTo>
                <a:lnTo>
                  <a:pt x="68253" y="945328"/>
                </a:lnTo>
                <a:cubicBezTo>
                  <a:pt x="30558" y="945328"/>
                  <a:pt x="0" y="914770"/>
                  <a:pt x="0" y="877075"/>
                </a:cubicBezTo>
                <a:lnTo>
                  <a:pt x="0" y="68253"/>
                </a:lnTo>
                <a:cubicBezTo>
                  <a:pt x="0" y="30558"/>
                  <a:pt x="30558" y="0"/>
                  <a:pt x="68253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689373" y="5921951"/>
            <a:ext cx="170637" cy="136509"/>
          </a:xfrm>
          <a:custGeom>
            <a:avLst/>
            <a:gdLst/>
            <a:ahLst/>
            <a:cxnLst/>
            <a:rect l="l" t="t" r="r" b="b"/>
            <a:pathLst>
              <a:path w="170637" h="136509">
                <a:moveTo>
                  <a:pt x="153573" y="12798"/>
                </a:moveTo>
                <a:cubicBezTo>
                  <a:pt x="153573" y="9838"/>
                  <a:pt x="152053" y="7092"/>
                  <a:pt x="149521" y="5546"/>
                </a:cubicBezTo>
                <a:cubicBezTo>
                  <a:pt x="146988" y="3999"/>
                  <a:pt x="143868" y="3839"/>
                  <a:pt x="141229" y="5172"/>
                </a:cubicBezTo>
                <a:lnTo>
                  <a:pt x="110247" y="20663"/>
                </a:lnTo>
                <a:lnTo>
                  <a:pt x="62416" y="4693"/>
                </a:lnTo>
                <a:cubicBezTo>
                  <a:pt x="60256" y="3973"/>
                  <a:pt x="57937" y="4133"/>
                  <a:pt x="55910" y="5146"/>
                </a:cubicBezTo>
                <a:lnTo>
                  <a:pt x="21783" y="22209"/>
                </a:lnTo>
                <a:cubicBezTo>
                  <a:pt x="18877" y="23676"/>
                  <a:pt x="17064" y="26635"/>
                  <a:pt x="17064" y="29861"/>
                </a:cubicBezTo>
                <a:lnTo>
                  <a:pt x="17064" y="123712"/>
                </a:lnTo>
                <a:cubicBezTo>
                  <a:pt x="17064" y="126671"/>
                  <a:pt x="18583" y="129417"/>
                  <a:pt x="21116" y="130964"/>
                </a:cubicBezTo>
                <a:cubicBezTo>
                  <a:pt x="23649" y="132510"/>
                  <a:pt x="26769" y="132670"/>
                  <a:pt x="29408" y="131337"/>
                </a:cubicBezTo>
                <a:lnTo>
                  <a:pt x="60363" y="115846"/>
                </a:lnTo>
                <a:lnTo>
                  <a:pt x="106568" y="131257"/>
                </a:lnTo>
                <a:cubicBezTo>
                  <a:pt x="105422" y="129551"/>
                  <a:pt x="104302" y="127764"/>
                  <a:pt x="103209" y="125951"/>
                </a:cubicBezTo>
                <a:cubicBezTo>
                  <a:pt x="100276" y="121072"/>
                  <a:pt x="97370" y="115473"/>
                  <a:pt x="95210" y="109474"/>
                </a:cubicBezTo>
                <a:lnTo>
                  <a:pt x="68228" y="100489"/>
                </a:lnTo>
                <a:lnTo>
                  <a:pt x="68228" y="24636"/>
                </a:lnTo>
                <a:lnTo>
                  <a:pt x="102355" y="36020"/>
                </a:lnTo>
                <a:lnTo>
                  <a:pt x="102355" y="62496"/>
                </a:lnTo>
                <a:cubicBezTo>
                  <a:pt x="110621" y="52951"/>
                  <a:pt x="122885" y="46925"/>
                  <a:pt x="136483" y="46925"/>
                </a:cubicBezTo>
                <a:cubicBezTo>
                  <a:pt x="142508" y="46925"/>
                  <a:pt x="148267" y="48098"/>
                  <a:pt x="153546" y="50258"/>
                </a:cubicBezTo>
                <a:lnTo>
                  <a:pt x="153573" y="12798"/>
                </a:lnTo>
                <a:close/>
                <a:moveTo>
                  <a:pt x="136509" y="59723"/>
                </a:moveTo>
                <a:cubicBezTo>
                  <a:pt x="118833" y="59723"/>
                  <a:pt x="104515" y="73800"/>
                  <a:pt x="104515" y="91157"/>
                </a:cubicBezTo>
                <a:cubicBezTo>
                  <a:pt x="104515" y="109528"/>
                  <a:pt x="121605" y="131257"/>
                  <a:pt x="130804" y="141629"/>
                </a:cubicBezTo>
                <a:cubicBezTo>
                  <a:pt x="133897" y="145095"/>
                  <a:pt x="139149" y="145095"/>
                  <a:pt x="142242" y="141629"/>
                </a:cubicBezTo>
                <a:cubicBezTo>
                  <a:pt x="151440" y="131257"/>
                  <a:pt x="168531" y="109528"/>
                  <a:pt x="168531" y="91157"/>
                </a:cubicBezTo>
                <a:cubicBezTo>
                  <a:pt x="168531" y="73800"/>
                  <a:pt x="154213" y="59723"/>
                  <a:pt x="136536" y="59723"/>
                </a:cubicBezTo>
                <a:close/>
                <a:moveTo>
                  <a:pt x="125845" y="91717"/>
                </a:moveTo>
                <a:cubicBezTo>
                  <a:pt x="125845" y="85831"/>
                  <a:pt x="130623" y="81052"/>
                  <a:pt x="136509" y="81052"/>
                </a:cubicBezTo>
                <a:cubicBezTo>
                  <a:pt x="142396" y="81052"/>
                  <a:pt x="147174" y="85831"/>
                  <a:pt x="147174" y="91717"/>
                </a:cubicBezTo>
                <a:cubicBezTo>
                  <a:pt x="147174" y="97603"/>
                  <a:pt x="142396" y="102382"/>
                  <a:pt x="136509" y="102382"/>
                </a:cubicBezTo>
                <a:cubicBezTo>
                  <a:pt x="130623" y="102382"/>
                  <a:pt x="125845" y="97603"/>
                  <a:pt x="125845" y="91717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5" name="Text 23"/>
          <p:cNvSpPr/>
          <p:nvPr/>
        </p:nvSpPr>
        <p:spPr>
          <a:xfrm>
            <a:off x="928264" y="5887824"/>
            <a:ext cx="776397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Image Base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89373" y="6160843"/>
            <a:ext cx="5050850" cy="392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Preferred loading address. Unusual base addresses may indicate ASLR bypass attempts or injection markers.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216833" y="1296840"/>
            <a:ext cx="5639547" cy="5562760"/>
          </a:xfrm>
          <a:custGeom>
            <a:avLst/>
            <a:gdLst/>
            <a:ahLst/>
            <a:cxnLst/>
            <a:rect l="l" t="t" r="r" b="b"/>
            <a:pathLst>
              <a:path w="5639547" h="5562760">
                <a:moveTo>
                  <a:pt x="34127" y="0"/>
                </a:moveTo>
                <a:lnTo>
                  <a:pt x="5537192" y="0"/>
                </a:lnTo>
                <a:cubicBezTo>
                  <a:pt x="5593721" y="0"/>
                  <a:pt x="5639547" y="45826"/>
                  <a:pt x="5639547" y="102355"/>
                </a:cubicBezTo>
                <a:lnTo>
                  <a:pt x="5639547" y="5460405"/>
                </a:lnTo>
                <a:cubicBezTo>
                  <a:pt x="5639547" y="5516934"/>
                  <a:pt x="5593721" y="5562760"/>
                  <a:pt x="5537192" y="5562760"/>
                </a:cubicBezTo>
                <a:lnTo>
                  <a:pt x="34127" y="5562760"/>
                </a:lnTo>
                <a:cubicBezTo>
                  <a:pt x="15279" y="5562760"/>
                  <a:pt x="0" y="5547481"/>
                  <a:pt x="0" y="5528633"/>
                </a:cubicBezTo>
                <a:lnTo>
                  <a:pt x="0" y="34127"/>
                </a:lnTo>
                <a:cubicBezTo>
                  <a:pt x="0" y="15292"/>
                  <a:pt x="15292" y="0"/>
                  <a:pt x="34127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28" name="Shape 26"/>
          <p:cNvSpPr/>
          <p:nvPr/>
        </p:nvSpPr>
        <p:spPr>
          <a:xfrm>
            <a:off x="6216833" y="1296840"/>
            <a:ext cx="34127" cy="5562760"/>
          </a:xfrm>
          <a:custGeom>
            <a:avLst/>
            <a:gdLst/>
            <a:ahLst/>
            <a:cxnLst/>
            <a:rect l="l" t="t" r="r" b="b"/>
            <a:pathLst>
              <a:path w="34127" h="5562760">
                <a:moveTo>
                  <a:pt x="34127" y="0"/>
                </a:moveTo>
                <a:lnTo>
                  <a:pt x="34127" y="0"/>
                </a:lnTo>
                <a:lnTo>
                  <a:pt x="34127" y="5562760"/>
                </a:lnTo>
                <a:lnTo>
                  <a:pt x="34127" y="5562760"/>
                </a:lnTo>
                <a:cubicBezTo>
                  <a:pt x="15279" y="5562760"/>
                  <a:pt x="0" y="5547481"/>
                  <a:pt x="0" y="5528633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9" name="Shape 27"/>
          <p:cNvSpPr/>
          <p:nvPr/>
        </p:nvSpPr>
        <p:spPr>
          <a:xfrm>
            <a:off x="6404533" y="1467477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68256" y="0"/>
                </a:moveTo>
                <a:lnTo>
                  <a:pt x="341272" y="0"/>
                </a:lnTo>
                <a:cubicBezTo>
                  <a:pt x="378969" y="0"/>
                  <a:pt x="409528" y="30559"/>
                  <a:pt x="409528" y="68256"/>
                </a:cubicBezTo>
                <a:lnTo>
                  <a:pt x="409528" y="341272"/>
                </a:lnTo>
                <a:cubicBezTo>
                  <a:pt x="409528" y="378969"/>
                  <a:pt x="378969" y="409528"/>
                  <a:pt x="341272" y="409528"/>
                </a:cubicBezTo>
                <a:lnTo>
                  <a:pt x="68256" y="409528"/>
                </a:lnTo>
                <a:cubicBezTo>
                  <a:pt x="30559" y="409528"/>
                  <a:pt x="0" y="378969"/>
                  <a:pt x="0" y="341272"/>
                </a:cubicBezTo>
                <a:lnTo>
                  <a:pt x="0" y="68256"/>
                </a:lnTo>
                <a:cubicBezTo>
                  <a:pt x="0" y="30559"/>
                  <a:pt x="30559" y="0"/>
                  <a:pt x="68256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523979" y="1586922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77486" y="1733"/>
                </a:moveTo>
                <a:cubicBezTo>
                  <a:pt x="82452" y="-567"/>
                  <a:pt x="88185" y="-567"/>
                  <a:pt x="93150" y="1733"/>
                </a:cubicBezTo>
                <a:lnTo>
                  <a:pt x="166004" y="35394"/>
                </a:lnTo>
                <a:cubicBezTo>
                  <a:pt x="168837" y="36694"/>
                  <a:pt x="170637" y="39526"/>
                  <a:pt x="170637" y="42659"/>
                </a:cubicBezTo>
                <a:cubicBezTo>
                  <a:pt x="170637" y="45792"/>
                  <a:pt x="168837" y="48625"/>
                  <a:pt x="166004" y="49925"/>
                </a:cubicBezTo>
                <a:lnTo>
                  <a:pt x="93150" y="83585"/>
                </a:lnTo>
                <a:cubicBezTo>
                  <a:pt x="88185" y="85885"/>
                  <a:pt x="82452" y="85885"/>
                  <a:pt x="77486" y="83585"/>
                </a:cubicBezTo>
                <a:lnTo>
                  <a:pt x="4633" y="49925"/>
                </a:lnTo>
                <a:cubicBezTo>
                  <a:pt x="1800" y="48591"/>
                  <a:pt x="0" y="45759"/>
                  <a:pt x="0" y="42659"/>
                </a:cubicBezTo>
                <a:cubicBezTo>
                  <a:pt x="0" y="39560"/>
                  <a:pt x="1800" y="36694"/>
                  <a:pt x="4633" y="35394"/>
                </a:cubicBezTo>
                <a:lnTo>
                  <a:pt x="77486" y="1733"/>
                </a:lnTo>
                <a:close/>
                <a:moveTo>
                  <a:pt x="16031" y="72787"/>
                </a:moveTo>
                <a:lnTo>
                  <a:pt x="70788" y="98083"/>
                </a:lnTo>
                <a:cubicBezTo>
                  <a:pt x="80019" y="102349"/>
                  <a:pt x="90651" y="102349"/>
                  <a:pt x="99883" y="98083"/>
                </a:cubicBezTo>
                <a:lnTo>
                  <a:pt x="154640" y="72787"/>
                </a:lnTo>
                <a:lnTo>
                  <a:pt x="166004" y="78053"/>
                </a:lnTo>
                <a:cubicBezTo>
                  <a:pt x="168837" y="79353"/>
                  <a:pt x="170637" y="82186"/>
                  <a:pt x="170637" y="85318"/>
                </a:cubicBezTo>
                <a:cubicBezTo>
                  <a:pt x="170637" y="88451"/>
                  <a:pt x="168837" y="91284"/>
                  <a:pt x="166004" y="92584"/>
                </a:cubicBezTo>
                <a:lnTo>
                  <a:pt x="93150" y="126245"/>
                </a:lnTo>
                <a:cubicBezTo>
                  <a:pt x="88185" y="128544"/>
                  <a:pt x="82452" y="128544"/>
                  <a:pt x="77486" y="126245"/>
                </a:cubicBezTo>
                <a:lnTo>
                  <a:pt x="4633" y="92584"/>
                </a:lnTo>
                <a:cubicBezTo>
                  <a:pt x="1800" y="91251"/>
                  <a:pt x="0" y="88418"/>
                  <a:pt x="0" y="85318"/>
                </a:cubicBezTo>
                <a:cubicBezTo>
                  <a:pt x="0" y="82219"/>
                  <a:pt x="1800" y="79353"/>
                  <a:pt x="4633" y="78053"/>
                </a:cubicBezTo>
                <a:lnTo>
                  <a:pt x="15997" y="72787"/>
                </a:lnTo>
                <a:close/>
                <a:moveTo>
                  <a:pt x="4633" y="120712"/>
                </a:moveTo>
                <a:lnTo>
                  <a:pt x="15997" y="115446"/>
                </a:lnTo>
                <a:lnTo>
                  <a:pt x="70754" y="140742"/>
                </a:lnTo>
                <a:cubicBezTo>
                  <a:pt x="79986" y="145008"/>
                  <a:pt x="90617" y="145008"/>
                  <a:pt x="99849" y="140742"/>
                </a:cubicBezTo>
                <a:lnTo>
                  <a:pt x="154606" y="115446"/>
                </a:lnTo>
                <a:lnTo>
                  <a:pt x="165971" y="120712"/>
                </a:lnTo>
                <a:cubicBezTo>
                  <a:pt x="168804" y="122012"/>
                  <a:pt x="170603" y="124845"/>
                  <a:pt x="170603" y="127978"/>
                </a:cubicBezTo>
                <a:cubicBezTo>
                  <a:pt x="170603" y="131110"/>
                  <a:pt x="168804" y="133943"/>
                  <a:pt x="165971" y="135243"/>
                </a:cubicBezTo>
                <a:lnTo>
                  <a:pt x="93117" y="168904"/>
                </a:lnTo>
                <a:cubicBezTo>
                  <a:pt x="88151" y="171203"/>
                  <a:pt x="82419" y="171203"/>
                  <a:pt x="77453" y="168904"/>
                </a:cubicBezTo>
                <a:lnTo>
                  <a:pt x="4633" y="135243"/>
                </a:lnTo>
                <a:cubicBezTo>
                  <a:pt x="1800" y="133910"/>
                  <a:pt x="0" y="131077"/>
                  <a:pt x="0" y="127978"/>
                </a:cubicBezTo>
                <a:cubicBezTo>
                  <a:pt x="0" y="124878"/>
                  <a:pt x="1800" y="122012"/>
                  <a:pt x="4633" y="120712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1" name="Text 29"/>
          <p:cNvSpPr/>
          <p:nvPr/>
        </p:nvSpPr>
        <p:spPr>
          <a:xfrm>
            <a:off x="6950571" y="1467477"/>
            <a:ext cx="1586922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Section Analysis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04533" y="2013514"/>
            <a:ext cx="5349464" cy="4436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5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Sections divide the executable into functional regions. </a:t>
            </a:r>
            <a:r>
              <a:rPr lang="en-US" sz="1075" dirty="0">
                <a:solidFill>
                  <a:srgbClr val="3FB9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Anomalies in section properties</a:t>
            </a:r>
            <a:r>
              <a:rPr lang="en-US" sz="1075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reveal packing, code injection, and evasion techniques.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07946" y="2597092"/>
            <a:ext cx="5270971" cy="749096"/>
          </a:xfrm>
          <a:custGeom>
            <a:avLst/>
            <a:gdLst/>
            <a:ahLst/>
            <a:cxnLst/>
            <a:rect l="l" t="t" r="r" b="b"/>
            <a:pathLst>
              <a:path w="5270971" h="749096">
                <a:moveTo>
                  <a:pt x="68258" y="0"/>
                </a:moveTo>
                <a:lnTo>
                  <a:pt x="5202713" y="0"/>
                </a:lnTo>
                <a:cubicBezTo>
                  <a:pt x="5240411" y="0"/>
                  <a:pt x="5270971" y="30560"/>
                  <a:pt x="5270971" y="68258"/>
                </a:cubicBezTo>
                <a:lnTo>
                  <a:pt x="5270971" y="680838"/>
                </a:lnTo>
                <a:cubicBezTo>
                  <a:pt x="5270971" y="718536"/>
                  <a:pt x="5240411" y="749096"/>
                  <a:pt x="5202713" y="749096"/>
                </a:cubicBezTo>
                <a:lnTo>
                  <a:pt x="68258" y="749096"/>
                </a:lnTo>
                <a:cubicBezTo>
                  <a:pt x="30585" y="749096"/>
                  <a:pt x="0" y="718510"/>
                  <a:pt x="0" y="680838"/>
                </a:cubicBezTo>
                <a:lnTo>
                  <a:pt x="0" y="68258"/>
                </a:lnTo>
                <a:cubicBezTo>
                  <a:pt x="0" y="30560"/>
                  <a:pt x="30560" y="0"/>
                  <a:pt x="68258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6581995" y="2771144"/>
            <a:ext cx="102382" cy="136509"/>
          </a:xfrm>
          <a:custGeom>
            <a:avLst/>
            <a:gdLst/>
            <a:ahLst/>
            <a:cxnLst/>
            <a:rect l="l" t="t" r="r" b="b"/>
            <a:pathLst>
              <a:path w="102382" h="136509">
                <a:moveTo>
                  <a:pt x="17064" y="0"/>
                </a:moveTo>
                <a:cubicBezTo>
                  <a:pt x="7652" y="0"/>
                  <a:pt x="0" y="7652"/>
                  <a:pt x="0" y="17064"/>
                </a:cubicBezTo>
                <a:lnTo>
                  <a:pt x="0" y="119446"/>
                </a:lnTo>
                <a:cubicBezTo>
                  <a:pt x="0" y="128857"/>
                  <a:pt x="7652" y="136509"/>
                  <a:pt x="17064" y="136509"/>
                </a:cubicBezTo>
                <a:lnTo>
                  <a:pt x="85318" y="136509"/>
                </a:lnTo>
                <a:cubicBezTo>
                  <a:pt x="94730" y="136509"/>
                  <a:pt x="102382" y="128857"/>
                  <a:pt x="102382" y="119446"/>
                </a:cubicBezTo>
                <a:lnTo>
                  <a:pt x="102382" y="17064"/>
                </a:lnTo>
                <a:cubicBezTo>
                  <a:pt x="102382" y="7652"/>
                  <a:pt x="94730" y="0"/>
                  <a:pt x="85318" y="0"/>
                </a:cubicBezTo>
                <a:lnTo>
                  <a:pt x="17064" y="0"/>
                </a:lnTo>
                <a:close/>
                <a:moveTo>
                  <a:pt x="25596" y="17064"/>
                </a:moveTo>
                <a:lnTo>
                  <a:pt x="76787" y="17064"/>
                </a:lnTo>
                <a:cubicBezTo>
                  <a:pt x="81506" y="17064"/>
                  <a:pt x="85318" y="20876"/>
                  <a:pt x="85318" y="25596"/>
                </a:cubicBezTo>
                <a:lnTo>
                  <a:pt x="85318" y="34127"/>
                </a:lnTo>
                <a:cubicBezTo>
                  <a:pt x="85318" y="38847"/>
                  <a:pt x="81506" y="42659"/>
                  <a:pt x="76787" y="42659"/>
                </a:cubicBezTo>
                <a:lnTo>
                  <a:pt x="25596" y="42659"/>
                </a:lnTo>
                <a:cubicBezTo>
                  <a:pt x="20876" y="42659"/>
                  <a:pt x="17064" y="38847"/>
                  <a:pt x="17064" y="34127"/>
                </a:cubicBezTo>
                <a:lnTo>
                  <a:pt x="17064" y="25596"/>
                </a:lnTo>
                <a:cubicBezTo>
                  <a:pt x="17064" y="20876"/>
                  <a:pt x="20876" y="17064"/>
                  <a:pt x="25596" y="17064"/>
                </a:cubicBezTo>
                <a:close/>
                <a:moveTo>
                  <a:pt x="29861" y="61856"/>
                </a:moveTo>
                <a:cubicBezTo>
                  <a:pt x="29861" y="65387"/>
                  <a:pt x="26994" y="68255"/>
                  <a:pt x="23463" y="68255"/>
                </a:cubicBezTo>
                <a:cubicBezTo>
                  <a:pt x="19931" y="68255"/>
                  <a:pt x="17064" y="65387"/>
                  <a:pt x="17064" y="61856"/>
                </a:cubicBezTo>
                <a:cubicBezTo>
                  <a:pt x="17064" y="58324"/>
                  <a:pt x="19931" y="55457"/>
                  <a:pt x="23463" y="55457"/>
                </a:cubicBezTo>
                <a:cubicBezTo>
                  <a:pt x="26994" y="55457"/>
                  <a:pt x="29861" y="58324"/>
                  <a:pt x="29861" y="61856"/>
                </a:cubicBezTo>
                <a:close/>
                <a:moveTo>
                  <a:pt x="51191" y="68255"/>
                </a:moveTo>
                <a:cubicBezTo>
                  <a:pt x="47659" y="68255"/>
                  <a:pt x="44792" y="65387"/>
                  <a:pt x="44792" y="61856"/>
                </a:cubicBezTo>
                <a:cubicBezTo>
                  <a:pt x="44792" y="58324"/>
                  <a:pt x="47659" y="55457"/>
                  <a:pt x="51191" y="55457"/>
                </a:cubicBezTo>
                <a:cubicBezTo>
                  <a:pt x="54723" y="55457"/>
                  <a:pt x="57590" y="58324"/>
                  <a:pt x="57590" y="61856"/>
                </a:cubicBezTo>
                <a:cubicBezTo>
                  <a:pt x="57590" y="65387"/>
                  <a:pt x="54723" y="68255"/>
                  <a:pt x="51191" y="68255"/>
                </a:cubicBezTo>
                <a:close/>
                <a:moveTo>
                  <a:pt x="85318" y="61856"/>
                </a:moveTo>
                <a:cubicBezTo>
                  <a:pt x="85318" y="65387"/>
                  <a:pt x="82451" y="68255"/>
                  <a:pt x="78920" y="68255"/>
                </a:cubicBezTo>
                <a:cubicBezTo>
                  <a:pt x="75388" y="68255"/>
                  <a:pt x="72521" y="65387"/>
                  <a:pt x="72521" y="61856"/>
                </a:cubicBezTo>
                <a:cubicBezTo>
                  <a:pt x="72521" y="58324"/>
                  <a:pt x="75388" y="55457"/>
                  <a:pt x="78920" y="55457"/>
                </a:cubicBezTo>
                <a:cubicBezTo>
                  <a:pt x="82451" y="55457"/>
                  <a:pt x="85318" y="58324"/>
                  <a:pt x="85318" y="61856"/>
                </a:cubicBezTo>
                <a:close/>
                <a:moveTo>
                  <a:pt x="23463" y="93850"/>
                </a:moveTo>
                <a:cubicBezTo>
                  <a:pt x="19931" y="93850"/>
                  <a:pt x="17064" y="90983"/>
                  <a:pt x="17064" y="87451"/>
                </a:cubicBezTo>
                <a:cubicBezTo>
                  <a:pt x="17064" y="83920"/>
                  <a:pt x="19931" y="81052"/>
                  <a:pt x="23463" y="81052"/>
                </a:cubicBezTo>
                <a:cubicBezTo>
                  <a:pt x="26994" y="81052"/>
                  <a:pt x="29861" y="83920"/>
                  <a:pt x="29861" y="87451"/>
                </a:cubicBezTo>
                <a:cubicBezTo>
                  <a:pt x="29861" y="90983"/>
                  <a:pt x="26994" y="93850"/>
                  <a:pt x="23463" y="93850"/>
                </a:cubicBezTo>
                <a:close/>
                <a:moveTo>
                  <a:pt x="57590" y="87451"/>
                </a:moveTo>
                <a:cubicBezTo>
                  <a:pt x="57590" y="90983"/>
                  <a:pt x="54723" y="93850"/>
                  <a:pt x="51191" y="93850"/>
                </a:cubicBezTo>
                <a:cubicBezTo>
                  <a:pt x="47659" y="93850"/>
                  <a:pt x="44792" y="90983"/>
                  <a:pt x="44792" y="87451"/>
                </a:cubicBezTo>
                <a:cubicBezTo>
                  <a:pt x="44792" y="83920"/>
                  <a:pt x="47659" y="81052"/>
                  <a:pt x="51191" y="81052"/>
                </a:cubicBezTo>
                <a:cubicBezTo>
                  <a:pt x="54723" y="81052"/>
                  <a:pt x="57590" y="83920"/>
                  <a:pt x="57590" y="87451"/>
                </a:cubicBezTo>
                <a:close/>
                <a:moveTo>
                  <a:pt x="78920" y="93850"/>
                </a:moveTo>
                <a:cubicBezTo>
                  <a:pt x="75388" y="93850"/>
                  <a:pt x="72521" y="90983"/>
                  <a:pt x="72521" y="87451"/>
                </a:cubicBezTo>
                <a:cubicBezTo>
                  <a:pt x="72521" y="83920"/>
                  <a:pt x="75388" y="81052"/>
                  <a:pt x="78920" y="81052"/>
                </a:cubicBezTo>
                <a:cubicBezTo>
                  <a:pt x="82451" y="81052"/>
                  <a:pt x="85318" y="83920"/>
                  <a:pt x="85318" y="87451"/>
                </a:cubicBezTo>
                <a:cubicBezTo>
                  <a:pt x="85318" y="90983"/>
                  <a:pt x="82451" y="93850"/>
                  <a:pt x="78920" y="93850"/>
                </a:cubicBezTo>
                <a:close/>
                <a:moveTo>
                  <a:pt x="17064" y="113047"/>
                </a:moveTo>
                <a:cubicBezTo>
                  <a:pt x="17064" y="109501"/>
                  <a:pt x="19917" y="106648"/>
                  <a:pt x="23463" y="106648"/>
                </a:cubicBezTo>
                <a:lnTo>
                  <a:pt x="53324" y="106648"/>
                </a:lnTo>
                <a:cubicBezTo>
                  <a:pt x="56870" y="106648"/>
                  <a:pt x="59723" y="109501"/>
                  <a:pt x="59723" y="113047"/>
                </a:cubicBezTo>
                <a:cubicBezTo>
                  <a:pt x="59723" y="116593"/>
                  <a:pt x="56870" y="119446"/>
                  <a:pt x="53324" y="119446"/>
                </a:cubicBezTo>
                <a:lnTo>
                  <a:pt x="23463" y="119446"/>
                </a:lnTo>
                <a:cubicBezTo>
                  <a:pt x="19917" y="119446"/>
                  <a:pt x="17064" y="116593"/>
                  <a:pt x="17064" y="113047"/>
                </a:cubicBezTo>
                <a:close/>
                <a:moveTo>
                  <a:pt x="78920" y="106648"/>
                </a:moveTo>
                <a:cubicBezTo>
                  <a:pt x="82466" y="106648"/>
                  <a:pt x="85318" y="109501"/>
                  <a:pt x="85318" y="113047"/>
                </a:cubicBezTo>
                <a:cubicBezTo>
                  <a:pt x="85318" y="116593"/>
                  <a:pt x="82466" y="119446"/>
                  <a:pt x="78920" y="119446"/>
                </a:cubicBezTo>
                <a:cubicBezTo>
                  <a:pt x="75373" y="119446"/>
                  <a:pt x="72521" y="116593"/>
                  <a:pt x="72521" y="113047"/>
                </a:cubicBezTo>
                <a:cubicBezTo>
                  <a:pt x="72521" y="109501"/>
                  <a:pt x="75373" y="106648"/>
                  <a:pt x="78920" y="106648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5" name="Text 33"/>
          <p:cNvSpPr/>
          <p:nvPr/>
        </p:nvSpPr>
        <p:spPr>
          <a:xfrm>
            <a:off x="6786759" y="2737017"/>
            <a:ext cx="938502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Section Count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547868" y="3010036"/>
            <a:ext cx="5050850" cy="196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Unusually high or low section counts indicate custom packing or file format manipulation.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07946" y="3453263"/>
            <a:ext cx="5270971" cy="945328"/>
          </a:xfrm>
          <a:custGeom>
            <a:avLst/>
            <a:gdLst/>
            <a:ahLst/>
            <a:cxnLst/>
            <a:rect l="l" t="t" r="r" b="b"/>
            <a:pathLst>
              <a:path w="5270971" h="945328">
                <a:moveTo>
                  <a:pt x="68253" y="0"/>
                </a:moveTo>
                <a:lnTo>
                  <a:pt x="5202718" y="0"/>
                </a:lnTo>
                <a:cubicBezTo>
                  <a:pt x="5240413" y="0"/>
                  <a:pt x="5270971" y="30558"/>
                  <a:pt x="5270971" y="68253"/>
                </a:cubicBezTo>
                <a:lnTo>
                  <a:pt x="5270971" y="877075"/>
                </a:lnTo>
                <a:cubicBezTo>
                  <a:pt x="5270971" y="914770"/>
                  <a:pt x="5240413" y="945328"/>
                  <a:pt x="5202718" y="945328"/>
                </a:cubicBezTo>
                <a:lnTo>
                  <a:pt x="68253" y="945328"/>
                </a:lnTo>
                <a:cubicBezTo>
                  <a:pt x="30558" y="945328"/>
                  <a:pt x="0" y="914770"/>
                  <a:pt x="0" y="877075"/>
                </a:cubicBezTo>
                <a:lnTo>
                  <a:pt x="0" y="68253"/>
                </a:lnTo>
                <a:cubicBezTo>
                  <a:pt x="0" y="30558"/>
                  <a:pt x="30558" y="0"/>
                  <a:pt x="68253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564931" y="3627315"/>
            <a:ext cx="136509" cy="136509"/>
          </a:xfrm>
          <a:custGeom>
            <a:avLst/>
            <a:gdLst/>
            <a:ahLst/>
            <a:cxnLst/>
            <a:rect l="l" t="t" r="r" b="b"/>
            <a:pathLst>
              <a:path w="136509" h="136509">
                <a:moveTo>
                  <a:pt x="68255" y="0"/>
                </a:moveTo>
                <a:cubicBezTo>
                  <a:pt x="69481" y="0"/>
                  <a:pt x="70708" y="267"/>
                  <a:pt x="71827" y="773"/>
                </a:cubicBezTo>
                <a:lnTo>
                  <a:pt x="122059" y="22076"/>
                </a:lnTo>
                <a:cubicBezTo>
                  <a:pt x="127924" y="24556"/>
                  <a:pt x="132297" y="30341"/>
                  <a:pt x="132270" y="37327"/>
                </a:cubicBezTo>
                <a:cubicBezTo>
                  <a:pt x="132137" y="63776"/>
                  <a:pt x="121259" y="112167"/>
                  <a:pt x="75320" y="134163"/>
                </a:cubicBezTo>
                <a:cubicBezTo>
                  <a:pt x="70868" y="136296"/>
                  <a:pt x="65695" y="136296"/>
                  <a:pt x="61243" y="134163"/>
                </a:cubicBezTo>
                <a:cubicBezTo>
                  <a:pt x="15277" y="112167"/>
                  <a:pt x="4426" y="63776"/>
                  <a:pt x="4293" y="37327"/>
                </a:cubicBezTo>
                <a:cubicBezTo>
                  <a:pt x="4266" y="30341"/>
                  <a:pt x="8638" y="24556"/>
                  <a:pt x="14504" y="22076"/>
                </a:cubicBezTo>
                <a:lnTo>
                  <a:pt x="64709" y="773"/>
                </a:lnTo>
                <a:cubicBezTo>
                  <a:pt x="65828" y="267"/>
                  <a:pt x="67028" y="0"/>
                  <a:pt x="68255" y="0"/>
                </a:cubicBezTo>
                <a:close/>
                <a:moveTo>
                  <a:pt x="68255" y="17810"/>
                </a:moveTo>
                <a:lnTo>
                  <a:pt x="68255" y="118619"/>
                </a:lnTo>
                <a:cubicBezTo>
                  <a:pt x="105048" y="100809"/>
                  <a:pt x="114940" y="61349"/>
                  <a:pt x="115180" y="37727"/>
                </a:cubicBezTo>
                <a:lnTo>
                  <a:pt x="68255" y="17837"/>
                </a:lnTo>
                <a:lnTo>
                  <a:pt x="68255" y="17837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9" name="Text 37"/>
          <p:cNvSpPr/>
          <p:nvPr/>
        </p:nvSpPr>
        <p:spPr>
          <a:xfrm>
            <a:off x="6786759" y="3593188"/>
            <a:ext cx="1092076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Executable Flags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47868" y="3866207"/>
            <a:ext cx="5050850" cy="392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Sections marked as executable. Writable &amp; executable flags indicate potential code injection vulnerabilities.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407946" y="4503534"/>
            <a:ext cx="5270971" cy="945328"/>
          </a:xfrm>
          <a:custGeom>
            <a:avLst/>
            <a:gdLst/>
            <a:ahLst/>
            <a:cxnLst/>
            <a:rect l="l" t="t" r="r" b="b"/>
            <a:pathLst>
              <a:path w="5270971" h="945328">
                <a:moveTo>
                  <a:pt x="68253" y="0"/>
                </a:moveTo>
                <a:lnTo>
                  <a:pt x="5202718" y="0"/>
                </a:lnTo>
                <a:cubicBezTo>
                  <a:pt x="5240413" y="0"/>
                  <a:pt x="5270971" y="30558"/>
                  <a:pt x="5270971" y="68253"/>
                </a:cubicBezTo>
                <a:lnTo>
                  <a:pt x="5270971" y="877075"/>
                </a:lnTo>
                <a:cubicBezTo>
                  <a:pt x="5270971" y="914770"/>
                  <a:pt x="5240413" y="945328"/>
                  <a:pt x="5202718" y="945328"/>
                </a:cubicBezTo>
                <a:lnTo>
                  <a:pt x="68253" y="945328"/>
                </a:lnTo>
                <a:cubicBezTo>
                  <a:pt x="30558" y="945328"/>
                  <a:pt x="0" y="914770"/>
                  <a:pt x="0" y="877075"/>
                </a:cubicBezTo>
                <a:lnTo>
                  <a:pt x="0" y="68253"/>
                </a:lnTo>
                <a:cubicBezTo>
                  <a:pt x="0" y="30558"/>
                  <a:pt x="30558" y="0"/>
                  <a:pt x="68253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6564931" y="4677582"/>
            <a:ext cx="136509" cy="136509"/>
          </a:xfrm>
          <a:custGeom>
            <a:avLst/>
            <a:gdLst/>
            <a:ahLst/>
            <a:cxnLst/>
            <a:rect l="l" t="t" r="r" b="b"/>
            <a:pathLst>
              <a:path w="136509" h="136509">
                <a:moveTo>
                  <a:pt x="125738" y="5786"/>
                </a:moveTo>
                <a:cubicBezTo>
                  <a:pt x="119899" y="-53"/>
                  <a:pt x="110461" y="-53"/>
                  <a:pt x="104622" y="5786"/>
                </a:cubicBezTo>
                <a:lnTo>
                  <a:pt x="98116" y="12291"/>
                </a:lnTo>
                <a:lnTo>
                  <a:pt x="124218" y="38393"/>
                </a:lnTo>
                <a:lnTo>
                  <a:pt x="130724" y="31888"/>
                </a:lnTo>
                <a:cubicBezTo>
                  <a:pt x="136563" y="26049"/>
                  <a:pt x="136563" y="16610"/>
                  <a:pt x="130724" y="10771"/>
                </a:cubicBezTo>
                <a:lnTo>
                  <a:pt x="125738" y="5786"/>
                </a:lnTo>
                <a:close/>
                <a:moveTo>
                  <a:pt x="45965" y="64442"/>
                </a:moveTo>
                <a:cubicBezTo>
                  <a:pt x="44339" y="66068"/>
                  <a:pt x="43086" y="68068"/>
                  <a:pt x="42366" y="70281"/>
                </a:cubicBezTo>
                <a:lnTo>
                  <a:pt x="34474" y="93957"/>
                </a:lnTo>
                <a:cubicBezTo>
                  <a:pt x="33701" y="96250"/>
                  <a:pt x="34314" y="98783"/>
                  <a:pt x="36020" y="100516"/>
                </a:cubicBezTo>
                <a:cubicBezTo>
                  <a:pt x="37727" y="102249"/>
                  <a:pt x="40260" y="102835"/>
                  <a:pt x="42579" y="102062"/>
                </a:cubicBezTo>
                <a:lnTo>
                  <a:pt x="66255" y="94170"/>
                </a:lnTo>
                <a:cubicBezTo>
                  <a:pt x="68441" y="93450"/>
                  <a:pt x="70441" y="92197"/>
                  <a:pt x="72094" y="90571"/>
                </a:cubicBezTo>
                <a:lnTo>
                  <a:pt x="115180" y="47432"/>
                </a:lnTo>
                <a:lnTo>
                  <a:pt x="89078" y="21330"/>
                </a:lnTo>
                <a:lnTo>
                  <a:pt x="45965" y="64442"/>
                </a:lnTo>
                <a:close/>
                <a:moveTo>
                  <a:pt x="25596" y="17064"/>
                </a:moveTo>
                <a:cubicBezTo>
                  <a:pt x="11465" y="17064"/>
                  <a:pt x="0" y="28528"/>
                  <a:pt x="0" y="42659"/>
                </a:cubicBezTo>
                <a:lnTo>
                  <a:pt x="0" y="110914"/>
                </a:lnTo>
                <a:cubicBezTo>
                  <a:pt x="0" y="125045"/>
                  <a:pt x="11465" y="136509"/>
                  <a:pt x="25596" y="136509"/>
                </a:cubicBezTo>
                <a:lnTo>
                  <a:pt x="93850" y="136509"/>
                </a:lnTo>
                <a:cubicBezTo>
                  <a:pt x="107981" y="136509"/>
                  <a:pt x="119446" y="125045"/>
                  <a:pt x="119446" y="110914"/>
                </a:cubicBezTo>
                <a:lnTo>
                  <a:pt x="119446" y="85318"/>
                </a:lnTo>
                <a:cubicBezTo>
                  <a:pt x="119446" y="80599"/>
                  <a:pt x="115633" y="76787"/>
                  <a:pt x="110914" y="76787"/>
                </a:cubicBezTo>
                <a:cubicBezTo>
                  <a:pt x="106195" y="76787"/>
                  <a:pt x="102382" y="80599"/>
                  <a:pt x="102382" y="85318"/>
                </a:cubicBezTo>
                <a:lnTo>
                  <a:pt x="102382" y="110914"/>
                </a:lnTo>
                <a:cubicBezTo>
                  <a:pt x="102382" y="115633"/>
                  <a:pt x="98569" y="119446"/>
                  <a:pt x="93850" y="119446"/>
                </a:cubicBezTo>
                <a:lnTo>
                  <a:pt x="25596" y="119446"/>
                </a:lnTo>
                <a:cubicBezTo>
                  <a:pt x="20876" y="119446"/>
                  <a:pt x="17064" y="115633"/>
                  <a:pt x="17064" y="110914"/>
                </a:cubicBezTo>
                <a:lnTo>
                  <a:pt x="17064" y="42659"/>
                </a:lnTo>
                <a:cubicBezTo>
                  <a:pt x="17064" y="37940"/>
                  <a:pt x="20876" y="34127"/>
                  <a:pt x="25596" y="34127"/>
                </a:cubicBezTo>
                <a:lnTo>
                  <a:pt x="51191" y="34127"/>
                </a:lnTo>
                <a:cubicBezTo>
                  <a:pt x="55910" y="34127"/>
                  <a:pt x="59723" y="30315"/>
                  <a:pt x="59723" y="25596"/>
                </a:cubicBezTo>
                <a:cubicBezTo>
                  <a:pt x="59723" y="20876"/>
                  <a:pt x="55910" y="17064"/>
                  <a:pt x="51191" y="17064"/>
                </a:cubicBezTo>
                <a:lnTo>
                  <a:pt x="25596" y="17064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43" name="Text 41"/>
          <p:cNvSpPr/>
          <p:nvPr/>
        </p:nvSpPr>
        <p:spPr>
          <a:xfrm>
            <a:off x="6786759" y="4643454"/>
            <a:ext cx="955566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Writable Flags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547868" y="4916473"/>
            <a:ext cx="5050850" cy="392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Writable sections enable runtime code modification, common in packed malware and self-decrypting code.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07946" y="5553804"/>
            <a:ext cx="5270971" cy="945328"/>
          </a:xfrm>
          <a:custGeom>
            <a:avLst/>
            <a:gdLst/>
            <a:ahLst/>
            <a:cxnLst/>
            <a:rect l="l" t="t" r="r" b="b"/>
            <a:pathLst>
              <a:path w="5270971" h="945328">
                <a:moveTo>
                  <a:pt x="68253" y="0"/>
                </a:moveTo>
                <a:lnTo>
                  <a:pt x="5202718" y="0"/>
                </a:lnTo>
                <a:cubicBezTo>
                  <a:pt x="5240413" y="0"/>
                  <a:pt x="5270971" y="30558"/>
                  <a:pt x="5270971" y="68253"/>
                </a:cubicBezTo>
                <a:lnTo>
                  <a:pt x="5270971" y="877075"/>
                </a:lnTo>
                <a:cubicBezTo>
                  <a:pt x="5270971" y="914770"/>
                  <a:pt x="5240413" y="945328"/>
                  <a:pt x="5202718" y="945328"/>
                </a:cubicBezTo>
                <a:lnTo>
                  <a:pt x="68253" y="945328"/>
                </a:lnTo>
                <a:cubicBezTo>
                  <a:pt x="30558" y="945328"/>
                  <a:pt x="0" y="914770"/>
                  <a:pt x="0" y="877075"/>
                </a:cubicBezTo>
                <a:lnTo>
                  <a:pt x="0" y="68253"/>
                </a:lnTo>
                <a:cubicBezTo>
                  <a:pt x="0" y="30558"/>
                  <a:pt x="30558" y="0"/>
                  <a:pt x="68253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6564931" y="5727852"/>
            <a:ext cx="136509" cy="136509"/>
          </a:xfrm>
          <a:custGeom>
            <a:avLst/>
            <a:gdLst/>
            <a:ahLst/>
            <a:cxnLst/>
            <a:rect l="l" t="t" r="r" b="b"/>
            <a:pathLst>
              <a:path w="136509" h="136509">
                <a:moveTo>
                  <a:pt x="8532" y="8532"/>
                </a:moveTo>
                <a:cubicBezTo>
                  <a:pt x="13251" y="8532"/>
                  <a:pt x="17064" y="12345"/>
                  <a:pt x="17064" y="17064"/>
                </a:cubicBezTo>
                <a:lnTo>
                  <a:pt x="17064" y="106648"/>
                </a:lnTo>
                <a:cubicBezTo>
                  <a:pt x="17064" y="108994"/>
                  <a:pt x="18983" y="110914"/>
                  <a:pt x="21330" y="110914"/>
                </a:cubicBezTo>
                <a:lnTo>
                  <a:pt x="127978" y="110914"/>
                </a:lnTo>
                <a:cubicBezTo>
                  <a:pt x="132697" y="110914"/>
                  <a:pt x="136509" y="114727"/>
                  <a:pt x="136509" y="119446"/>
                </a:cubicBezTo>
                <a:cubicBezTo>
                  <a:pt x="136509" y="124165"/>
                  <a:pt x="132697" y="127978"/>
                  <a:pt x="127978" y="127978"/>
                </a:cubicBezTo>
                <a:lnTo>
                  <a:pt x="21330" y="127978"/>
                </a:lnTo>
                <a:cubicBezTo>
                  <a:pt x="9545" y="127978"/>
                  <a:pt x="0" y="118433"/>
                  <a:pt x="0" y="106648"/>
                </a:cubicBezTo>
                <a:lnTo>
                  <a:pt x="0" y="17064"/>
                </a:lnTo>
                <a:cubicBezTo>
                  <a:pt x="0" y="12345"/>
                  <a:pt x="3813" y="8532"/>
                  <a:pt x="8532" y="8532"/>
                </a:cubicBezTo>
                <a:close/>
                <a:moveTo>
                  <a:pt x="63989" y="25596"/>
                </a:moveTo>
                <a:cubicBezTo>
                  <a:pt x="65775" y="25596"/>
                  <a:pt x="67482" y="26342"/>
                  <a:pt x="68708" y="27675"/>
                </a:cubicBezTo>
                <a:lnTo>
                  <a:pt x="87665" y="48338"/>
                </a:lnTo>
                <a:lnTo>
                  <a:pt x="99983" y="35994"/>
                </a:lnTo>
                <a:cubicBezTo>
                  <a:pt x="102489" y="33487"/>
                  <a:pt x="106541" y="33487"/>
                  <a:pt x="109021" y="35994"/>
                </a:cubicBezTo>
                <a:lnTo>
                  <a:pt x="126085" y="53057"/>
                </a:lnTo>
                <a:cubicBezTo>
                  <a:pt x="127284" y="54257"/>
                  <a:pt x="127951" y="55884"/>
                  <a:pt x="127951" y="57590"/>
                </a:cubicBezTo>
                <a:lnTo>
                  <a:pt x="127951" y="87451"/>
                </a:lnTo>
                <a:cubicBezTo>
                  <a:pt x="127951" y="90997"/>
                  <a:pt x="125098" y="93850"/>
                  <a:pt x="121552" y="93850"/>
                </a:cubicBezTo>
                <a:lnTo>
                  <a:pt x="40500" y="93850"/>
                </a:lnTo>
                <a:cubicBezTo>
                  <a:pt x="36954" y="93850"/>
                  <a:pt x="34101" y="90997"/>
                  <a:pt x="34101" y="87451"/>
                </a:cubicBezTo>
                <a:lnTo>
                  <a:pt x="34101" y="57590"/>
                </a:lnTo>
                <a:cubicBezTo>
                  <a:pt x="34101" y="55990"/>
                  <a:pt x="34714" y="54444"/>
                  <a:pt x="35780" y="53271"/>
                </a:cubicBezTo>
                <a:lnTo>
                  <a:pt x="59243" y="27675"/>
                </a:lnTo>
                <a:cubicBezTo>
                  <a:pt x="60443" y="26342"/>
                  <a:pt x="62176" y="25596"/>
                  <a:pt x="63962" y="25596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47" name="Text 45"/>
          <p:cNvSpPr/>
          <p:nvPr/>
        </p:nvSpPr>
        <p:spPr>
          <a:xfrm>
            <a:off x="6786759" y="5693725"/>
            <a:ext cx="1390690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Section Entropy Stats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547868" y="5966743"/>
            <a:ext cx="5050850" cy="392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Mean, variance, min/max entropy across sections. High variance suggests selective packing techniques.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4027" y="334027"/>
            <a:ext cx="1828800" cy="334027"/>
          </a:xfrm>
          <a:custGeom>
            <a:avLst/>
            <a:gdLst/>
            <a:ahLst/>
            <a:cxnLst/>
            <a:rect l="l" t="t" r="r" b="b"/>
            <a:pathLst>
              <a:path w="1828800" h="334027">
                <a:moveTo>
                  <a:pt x="66805" y="0"/>
                </a:moveTo>
                <a:lnTo>
                  <a:pt x="1761995" y="0"/>
                </a:lnTo>
                <a:cubicBezTo>
                  <a:pt x="1798890" y="0"/>
                  <a:pt x="1828800" y="29910"/>
                  <a:pt x="1828800" y="66805"/>
                </a:cubicBezTo>
                <a:lnTo>
                  <a:pt x="1828800" y="267222"/>
                </a:lnTo>
                <a:cubicBezTo>
                  <a:pt x="1828800" y="304118"/>
                  <a:pt x="1798890" y="334027"/>
                  <a:pt x="1761995" y="334027"/>
                </a:cubicBezTo>
                <a:lnTo>
                  <a:pt x="66805" y="334027"/>
                </a:lnTo>
                <a:cubicBezTo>
                  <a:pt x="29910" y="334027"/>
                  <a:pt x="0" y="304118"/>
                  <a:pt x="0" y="267222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67638" y="407512"/>
            <a:ext cx="1631619" cy="1803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kern="0" spc="53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CATEGORY 03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34027" y="768263"/>
            <a:ext cx="11674258" cy="3340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67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Imports, Strings &amp; Byte Statistics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0729" y="1235901"/>
            <a:ext cx="3732756" cy="4592877"/>
          </a:xfrm>
          <a:custGeom>
            <a:avLst/>
            <a:gdLst/>
            <a:ahLst/>
            <a:cxnLst/>
            <a:rect l="l" t="t" r="r" b="b"/>
            <a:pathLst>
              <a:path w="3732756" h="4592877">
                <a:moveTo>
                  <a:pt x="33403" y="0"/>
                </a:moveTo>
                <a:lnTo>
                  <a:pt x="3632532" y="0"/>
                </a:lnTo>
                <a:cubicBezTo>
                  <a:pt x="3687884" y="0"/>
                  <a:pt x="3732756" y="44872"/>
                  <a:pt x="3732756" y="100225"/>
                </a:cubicBezTo>
                <a:lnTo>
                  <a:pt x="3732756" y="4492652"/>
                </a:lnTo>
                <a:cubicBezTo>
                  <a:pt x="3732756" y="4548005"/>
                  <a:pt x="3687884" y="4592877"/>
                  <a:pt x="3632532" y="4592877"/>
                </a:cubicBezTo>
                <a:lnTo>
                  <a:pt x="33403" y="4592877"/>
                </a:lnTo>
                <a:cubicBezTo>
                  <a:pt x="14955" y="4592877"/>
                  <a:pt x="0" y="4577922"/>
                  <a:pt x="0" y="4559474"/>
                </a:cubicBezTo>
                <a:lnTo>
                  <a:pt x="0" y="33403"/>
                </a:lnTo>
                <a:cubicBezTo>
                  <a:pt x="0" y="14955"/>
                  <a:pt x="14955" y="0"/>
                  <a:pt x="33403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" name="Shape 4"/>
          <p:cNvSpPr/>
          <p:nvPr/>
        </p:nvSpPr>
        <p:spPr>
          <a:xfrm>
            <a:off x="350729" y="1235901"/>
            <a:ext cx="33403" cy="4592877"/>
          </a:xfrm>
          <a:custGeom>
            <a:avLst/>
            <a:gdLst/>
            <a:ahLst/>
            <a:cxnLst/>
            <a:rect l="l" t="t" r="r" b="b"/>
            <a:pathLst>
              <a:path w="33403" h="4592877">
                <a:moveTo>
                  <a:pt x="33403" y="0"/>
                </a:moveTo>
                <a:lnTo>
                  <a:pt x="33403" y="0"/>
                </a:lnTo>
                <a:lnTo>
                  <a:pt x="33403" y="4592877"/>
                </a:lnTo>
                <a:lnTo>
                  <a:pt x="33403" y="4592877"/>
                </a:lnTo>
                <a:cubicBezTo>
                  <a:pt x="14955" y="4592877"/>
                  <a:pt x="0" y="4577922"/>
                  <a:pt x="0" y="4559474"/>
                </a:cubicBezTo>
                <a:lnTo>
                  <a:pt x="0" y="33403"/>
                </a:lnTo>
                <a:cubicBezTo>
                  <a:pt x="0" y="14955"/>
                  <a:pt x="14955" y="0"/>
                  <a:pt x="33403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" name="Shape 5"/>
          <p:cNvSpPr/>
          <p:nvPr/>
        </p:nvSpPr>
        <p:spPr>
          <a:xfrm>
            <a:off x="501041" y="1369512"/>
            <a:ext cx="334027" cy="334027"/>
          </a:xfrm>
          <a:custGeom>
            <a:avLst/>
            <a:gdLst/>
            <a:ahLst/>
            <a:cxnLst/>
            <a:rect l="l" t="t" r="r" b="b"/>
            <a:pathLst>
              <a:path w="334027" h="334027">
                <a:moveTo>
                  <a:pt x="66805" y="0"/>
                </a:moveTo>
                <a:lnTo>
                  <a:pt x="267222" y="0"/>
                </a:lnTo>
                <a:cubicBezTo>
                  <a:pt x="304118" y="0"/>
                  <a:pt x="334027" y="29910"/>
                  <a:pt x="334027" y="66805"/>
                </a:cubicBezTo>
                <a:lnTo>
                  <a:pt x="334027" y="267222"/>
                </a:lnTo>
                <a:cubicBezTo>
                  <a:pt x="334027" y="304118"/>
                  <a:pt x="304118" y="334027"/>
                  <a:pt x="267222" y="334027"/>
                </a:cubicBezTo>
                <a:lnTo>
                  <a:pt x="66805" y="334027"/>
                </a:lnTo>
                <a:cubicBezTo>
                  <a:pt x="29910" y="334027"/>
                  <a:pt x="0" y="304118"/>
                  <a:pt x="0" y="267222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594986" y="1461370"/>
            <a:ext cx="150312" cy="150312"/>
          </a:xfrm>
          <a:custGeom>
            <a:avLst/>
            <a:gdLst/>
            <a:ahLst/>
            <a:cxnLst/>
            <a:rect l="l" t="t" r="r" b="b"/>
            <a:pathLst>
              <a:path w="150312" h="150312">
                <a:moveTo>
                  <a:pt x="147553" y="44213"/>
                </a:moveTo>
                <a:lnTo>
                  <a:pt x="119369" y="72397"/>
                </a:lnTo>
                <a:cubicBezTo>
                  <a:pt x="116668" y="75097"/>
                  <a:pt x="112646" y="75890"/>
                  <a:pt x="109123" y="74422"/>
                </a:cubicBezTo>
                <a:cubicBezTo>
                  <a:pt x="105600" y="72954"/>
                  <a:pt x="103340" y="69549"/>
                  <a:pt x="103340" y="65762"/>
                </a:cubicBezTo>
                <a:lnTo>
                  <a:pt x="103340" y="46973"/>
                </a:lnTo>
                <a:lnTo>
                  <a:pt x="9395" y="46973"/>
                </a:lnTo>
                <a:cubicBezTo>
                  <a:pt x="4198" y="46973"/>
                  <a:pt x="0" y="42774"/>
                  <a:pt x="0" y="37578"/>
                </a:cubicBezTo>
                <a:cubicBezTo>
                  <a:pt x="0" y="32382"/>
                  <a:pt x="4198" y="28184"/>
                  <a:pt x="9395" y="28184"/>
                </a:cubicBezTo>
                <a:lnTo>
                  <a:pt x="103340" y="28184"/>
                </a:lnTo>
                <a:lnTo>
                  <a:pt x="103340" y="9395"/>
                </a:lnTo>
                <a:cubicBezTo>
                  <a:pt x="103340" y="5607"/>
                  <a:pt x="105630" y="2172"/>
                  <a:pt x="109153" y="705"/>
                </a:cubicBezTo>
                <a:cubicBezTo>
                  <a:pt x="112676" y="-763"/>
                  <a:pt x="116698" y="59"/>
                  <a:pt x="119398" y="2730"/>
                </a:cubicBezTo>
                <a:lnTo>
                  <a:pt x="147582" y="30914"/>
                </a:lnTo>
                <a:cubicBezTo>
                  <a:pt x="151252" y="34584"/>
                  <a:pt x="151252" y="40543"/>
                  <a:pt x="147582" y="44213"/>
                </a:cubicBezTo>
                <a:close/>
                <a:moveTo>
                  <a:pt x="30914" y="147553"/>
                </a:moveTo>
                <a:lnTo>
                  <a:pt x="2730" y="119369"/>
                </a:lnTo>
                <a:cubicBezTo>
                  <a:pt x="-939" y="115699"/>
                  <a:pt x="-939" y="109740"/>
                  <a:pt x="2730" y="106070"/>
                </a:cubicBezTo>
                <a:lnTo>
                  <a:pt x="30914" y="77886"/>
                </a:lnTo>
                <a:cubicBezTo>
                  <a:pt x="33615" y="75186"/>
                  <a:pt x="37637" y="74393"/>
                  <a:pt x="41160" y="75861"/>
                </a:cubicBezTo>
                <a:cubicBezTo>
                  <a:pt x="44683" y="77329"/>
                  <a:pt x="46973" y="80764"/>
                  <a:pt x="46973" y="84551"/>
                </a:cubicBezTo>
                <a:lnTo>
                  <a:pt x="46973" y="103340"/>
                </a:lnTo>
                <a:lnTo>
                  <a:pt x="140918" y="103340"/>
                </a:lnTo>
                <a:cubicBezTo>
                  <a:pt x="146114" y="103340"/>
                  <a:pt x="150312" y="107538"/>
                  <a:pt x="150312" y="112734"/>
                </a:cubicBezTo>
                <a:cubicBezTo>
                  <a:pt x="150312" y="117931"/>
                  <a:pt x="146114" y="122129"/>
                  <a:pt x="140918" y="122129"/>
                </a:cubicBezTo>
                <a:lnTo>
                  <a:pt x="46973" y="122129"/>
                </a:lnTo>
                <a:lnTo>
                  <a:pt x="46973" y="140918"/>
                </a:lnTo>
                <a:cubicBezTo>
                  <a:pt x="46973" y="144705"/>
                  <a:pt x="44683" y="148140"/>
                  <a:pt x="41160" y="149608"/>
                </a:cubicBezTo>
                <a:cubicBezTo>
                  <a:pt x="37637" y="151076"/>
                  <a:pt x="33615" y="150254"/>
                  <a:pt x="30914" y="147582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9" name="Text 7"/>
          <p:cNvSpPr/>
          <p:nvPr/>
        </p:nvSpPr>
        <p:spPr>
          <a:xfrm>
            <a:off x="935277" y="1369512"/>
            <a:ext cx="1102290" cy="2338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5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Import Tables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1041" y="1803748"/>
            <a:ext cx="3515638" cy="4342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Import tables reveal </a:t>
            </a:r>
            <a:r>
              <a:rPr lang="en-US" sz="1052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dependencies</a:t>
            </a:r>
            <a:r>
              <a:rPr lang="en-US" sz="105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Suspicious combinations indicate malicious behavior.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04381" y="2341532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617324" y="2486832"/>
            <a:ext cx="131523" cy="116910"/>
          </a:xfrm>
          <a:custGeom>
            <a:avLst/>
            <a:gdLst/>
            <a:ahLst/>
            <a:cxnLst/>
            <a:rect l="l" t="t" r="r" b="b"/>
            <a:pathLst>
              <a:path w="131523" h="116910">
                <a:moveTo>
                  <a:pt x="56628" y="20094"/>
                </a:moveTo>
                <a:lnTo>
                  <a:pt x="74895" y="20094"/>
                </a:lnTo>
                <a:lnTo>
                  <a:pt x="74895" y="31054"/>
                </a:lnTo>
                <a:lnTo>
                  <a:pt x="56628" y="31054"/>
                </a:lnTo>
                <a:lnTo>
                  <a:pt x="56628" y="20094"/>
                </a:lnTo>
                <a:close/>
                <a:moveTo>
                  <a:pt x="54801" y="7307"/>
                </a:moveTo>
                <a:cubicBezTo>
                  <a:pt x="48750" y="7307"/>
                  <a:pt x="43841" y="12216"/>
                  <a:pt x="43841" y="18267"/>
                </a:cubicBezTo>
                <a:lnTo>
                  <a:pt x="43841" y="32881"/>
                </a:lnTo>
                <a:cubicBezTo>
                  <a:pt x="43841" y="38932"/>
                  <a:pt x="48750" y="43841"/>
                  <a:pt x="54801" y="43841"/>
                </a:cubicBezTo>
                <a:lnTo>
                  <a:pt x="58455" y="43841"/>
                </a:lnTo>
                <a:lnTo>
                  <a:pt x="58455" y="51148"/>
                </a:lnTo>
                <a:lnTo>
                  <a:pt x="7307" y="51148"/>
                </a:lnTo>
                <a:cubicBezTo>
                  <a:pt x="3265" y="51148"/>
                  <a:pt x="0" y="54413"/>
                  <a:pt x="0" y="58455"/>
                </a:cubicBezTo>
                <a:cubicBezTo>
                  <a:pt x="0" y="62496"/>
                  <a:pt x="3265" y="65762"/>
                  <a:pt x="7307" y="65762"/>
                </a:cubicBezTo>
                <a:lnTo>
                  <a:pt x="29227" y="65762"/>
                </a:lnTo>
                <a:lnTo>
                  <a:pt x="29227" y="73068"/>
                </a:lnTo>
                <a:lnTo>
                  <a:pt x="25574" y="73068"/>
                </a:lnTo>
                <a:cubicBezTo>
                  <a:pt x="19523" y="73068"/>
                  <a:pt x="14614" y="77978"/>
                  <a:pt x="14614" y="84029"/>
                </a:cubicBezTo>
                <a:lnTo>
                  <a:pt x="14614" y="98642"/>
                </a:lnTo>
                <a:cubicBezTo>
                  <a:pt x="14614" y="104693"/>
                  <a:pt x="19523" y="109603"/>
                  <a:pt x="25574" y="109603"/>
                </a:cubicBezTo>
                <a:lnTo>
                  <a:pt x="47495" y="109603"/>
                </a:lnTo>
                <a:cubicBezTo>
                  <a:pt x="53546" y="109603"/>
                  <a:pt x="58455" y="104693"/>
                  <a:pt x="58455" y="98642"/>
                </a:cubicBezTo>
                <a:lnTo>
                  <a:pt x="58455" y="84029"/>
                </a:lnTo>
                <a:cubicBezTo>
                  <a:pt x="58455" y="77978"/>
                  <a:pt x="53546" y="73068"/>
                  <a:pt x="47495" y="73068"/>
                </a:cubicBezTo>
                <a:lnTo>
                  <a:pt x="43841" y="73068"/>
                </a:lnTo>
                <a:lnTo>
                  <a:pt x="43841" y="65762"/>
                </a:lnTo>
                <a:lnTo>
                  <a:pt x="87682" y="65762"/>
                </a:lnTo>
                <a:lnTo>
                  <a:pt x="87682" y="73068"/>
                </a:lnTo>
                <a:lnTo>
                  <a:pt x="84029" y="73068"/>
                </a:lnTo>
                <a:cubicBezTo>
                  <a:pt x="77978" y="73068"/>
                  <a:pt x="73068" y="77978"/>
                  <a:pt x="73068" y="84029"/>
                </a:cubicBezTo>
                <a:lnTo>
                  <a:pt x="73068" y="98642"/>
                </a:lnTo>
                <a:cubicBezTo>
                  <a:pt x="73068" y="104693"/>
                  <a:pt x="77978" y="109603"/>
                  <a:pt x="84029" y="109603"/>
                </a:cubicBezTo>
                <a:lnTo>
                  <a:pt x="105949" y="109603"/>
                </a:lnTo>
                <a:cubicBezTo>
                  <a:pt x="112000" y="109603"/>
                  <a:pt x="116910" y="104693"/>
                  <a:pt x="116910" y="98642"/>
                </a:cubicBezTo>
                <a:lnTo>
                  <a:pt x="116910" y="84029"/>
                </a:lnTo>
                <a:cubicBezTo>
                  <a:pt x="116910" y="77978"/>
                  <a:pt x="112000" y="73068"/>
                  <a:pt x="105949" y="73068"/>
                </a:cubicBezTo>
                <a:lnTo>
                  <a:pt x="102296" y="73068"/>
                </a:lnTo>
                <a:lnTo>
                  <a:pt x="102296" y="65762"/>
                </a:lnTo>
                <a:lnTo>
                  <a:pt x="124216" y="65762"/>
                </a:lnTo>
                <a:cubicBezTo>
                  <a:pt x="128258" y="65762"/>
                  <a:pt x="131523" y="62496"/>
                  <a:pt x="131523" y="58455"/>
                </a:cubicBezTo>
                <a:cubicBezTo>
                  <a:pt x="131523" y="54413"/>
                  <a:pt x="128258" y="51148"/>
                  <a:pt x="124216" y="51148"/>
                </a:cubicBezTo>
                <a:lnTo>
                  <a:pt x="73068" y="51148"/>
                </a:lnTo>
                <a:lnTo>
                  <a:pt x="73068" y="43841"/>
                </a:lnTo>
                <a:lnTo>
                  <a:pt x="76722" y="43841"/>
                </a:lnTo>
                <a:cubicBezTo>
                  <a:pt x="82773" y="43841"/>
                  <a:pt x="87682" y="38932"/>
                  <a:pt x="87682" y="32881"/>
                </a:cubicBezTo>
                <a:lnTo>
                  <a:pt x="87682" y="18267"/>
                </a:lnTo>
                <a:cubicBezTo>
                  <a:pt x="87682" y="12216"/>
                  <a:pt x="82773" y="7307"/>
                  <a:pt x="76722" y="7307"/>
                </a:cubicBezTo>
                <a:lnTo>
                  <a:pt x="54801" y="7307"/>
                </a:lnTo>
                <a:close/>
                <a:moveTo>
                  <a:pt x="102296" y="85855"/>
                </a:moveTo>
                <a:lnTo>
                  <a:pt x="104123" y="85855"/>
                </a:lnTo>
                <a:lnTo>
                  <a:pt x="104123" y="96816"/>
                </a:lnTo>
                <a:lnTo>
                  <a:pt x="85855" y="96816"/>
                </a:lnTo>
                <a:lnTo>
                  <a:pt x="85855" y="85855"/>
                </a:lnTo>
                <a:lnTo>
                  <a:pt x="102296" y="85855"/>
                </a:lnTo>
                <a:close/>
                <a:moveTo>
                  <a:pt x="43841" y="85855"/>
                </a:moveTo>
                <a:lnTo>
                  <a:pt x="45668" y="85855"/>
                </a:lnTo>
                <a:lnTo>
                  <a:pt x="45668" y="96816"/>
                </a:lnTo>
                <a:lnTo>
                  <a:pt x="27401" y="96816"/>
                </a:lnTo>
                <a:lnTo>
                  <a:pt x="27401" y="85855"/>
                </a:lnTo>
                <a:lnTo>
                  <a:pt x="43841" y="85855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13" name="Text 11"/>
          <p:cNvSpPr/>
          <p:nvPr/>
        </p:nvSpPr>
        <p:spPr>
          <a:xfrm>
            <a:off x="820872" y="2445079"/>
            <a:ext cx="1085589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Networking APIs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07930" y="2678898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HTTP, socket operations, DNS resolution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04381" y="3016686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639245" y="3161986"/>
            <a:ext cx="87682" cy="116910"/>
          </a:xfrm>
          <a:custGeom>
            <a:avLst/>
            <a:gdLst/>
            <a:ahLst/>
            <a:cxnLst/>
            <a:rect l="l" t="t" r="r" b="b"/>
            <a:pathLst>
              <a:path w="87682" h="116910">
                <a:moveTo>
                  <a:pt x="29227" y="21921"/>
                </a:moveTo>
                <a:lnTo>
                  <a:pt x="29227" y="36534"/>
                </a:lnTo>
                <a:lnTo>
                  <a:pt x="58455" y="36534"/>
                </a:lnTo>
                <a:lnTo>
                  <a:pt x="58455" y="21921"/>
                </a:lnTo>
                <a:cubicBezTo>
                  <a:pt x="58455" y="13860"/>
                  <a:pt x="51901" y="7307"/>
                  <a:pt x="43841" y="7307"/>
                </a:cubicBezTo>
                <a:cubicBezTo>
                  <a:pt x="35781" y="7307"/>
                  <a:pt x="29227" y="13860"/>
                  <a:pt x="29227" y="21921"/>
                </a:cubicBezTo>
                <a:close/>
                <a:moveTo>
                  <a:pt x="14614" y="36534"/>
                </a:moveTo>
                <a:lnTo>
                  <a:pt x="14614" y="21921"/>
                </a:lnTo>
                <a:cubicBezTo>
                  <a:pt x="14614" y="5777"/>
                  <a:pt x="27698" y="-7307"/>
                  <a:pt x="43841" y="-7307"/>
                </a:cubicBezTo>
                <a:cubicBezTo>
                  <a:pt x="59985" y="-7307"/>
                  <a:pt x="73068" y="5777"/>
                  <a:pt x="73068" y="21921"/>
                </a:cubicBezTo>
                <a:lnTo>
                  <a:pt x="73068" y="36534"/>
                </a:lnTo>
                <a:cubicBezTo>
                  <a:pt x="81129" y="36534"/>
                  <a:pt x="87682" y="43088"/>
                  <a:pt x="87682" y="51148"/>
                </a:cubicBezTo>
                <a:lnTo>
                  <a:pt x="87682" y="102296"/>
                </a:lnTo>
                <a:cubicBezTo>
                  <a:pt x="87682" y="110356"/>
                  <a:pt x="81129" y="116910"/>
                  <a:pt x="73068" y="116910"/>
                </a:cubicBezTo>
                <a:lnTo>
                  <a:pt x="14614" y="116910"/>
                </a:lnTo>
                <a:cubicBezTo>
                  <a:pt x="6553" y="116910"/>
                  <a:pt x="0" y="110356"/>
                  <a:pt x="0" y="102296"/>
                </a:cubicBezTo>
                <a:lnTo>
                  <a:pt x="0" y="51148"/>
                </a:lnTo>
                <a:cubicBezTo>
                  <a:pt x="0" y="43088"/>
                  <a:pt x="6553" y="36534"/>
                  <a:pt x="14614" y="36534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7" name="Text 15"/>
          <p:cNvSpPr/>
          <p:nvPr/>
        </p:nvSpPr>
        <p:spPr>
          <a:xfrm>
            <a:off x="820872" y="3120233"/>
            <a:ext cx="1093940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Crypto Functions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07930" y="3354052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Encryption, hashing, key generation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04381" y="3691835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31938" y="3837140"/>
            <a:ext cx="102296" cy="116910"/>
          </a:xfrm>
          <a:custGeom>
            <a:avLst/>
            <a:gdLst/>
            <a:ahLst/>
            <a:cxnLst/>
            <a:rect l="l" t="t" r="r" b="b"/>
            <a:pathLst>
              <a:path w="102296" h="116910">
                <a:moveTo>
                  <a:pt x="39046" y="-3653"/>
                </a:moveTo>
                <a:cubicBezTo>
                  <a:pt x="30734" y="-3653"/>
                  <a:pt x="25848" y="9659"/>
                  <a:pt x="23450" y="21921"/>
                </a:cubicBezTo>
                <a:lnTo>
                  <a:pt x="16440" y="21921"/>
                </a:lnTo>
                <a:cubicBezTo>
                  <a:pt x="13404" y="21921"/>
                  <a:pt x="10960" y="24364"/>
                  <a:pt x="10960" y="27401"/>
                </a:cubicBezTo>
                <a:cubicBezTo>
                  <a:pt x="10960" y="30438"/>
                  <a:pt x="13404" y="32881"/>
                  <a:pt x="16440" y="32881"/>
                </a:cubicBezTo>
                <a:lnTo>
                  <a:pt x="21921" y="32881"/>
                </a:lnTo>
                <a:lnTo>
                  <a:pt x="21921" y="40188"/>
                </a:lnTo>
                <a:cubicBezTo>
                  <a:pt x="21921" y="44069"/>
                  <a:pt x="22674" y="47769"/>
                  <a:pt x="24044" y="51148"/>
                </a:cubicBezTo>
                <a:lnTo>
                  <a:pt x="21921" y="51148"/>
                </a:lnTo>
                <a:lnTo>
                  <a:pt x="21921" y="51148"/>
                </a:lnTo>
                <a:lnTo>
                  <a:pt x="17240" y="51148"/>
                </a:lnTo>
                <a:cubicBezTo>
                  <a:pt x="13769" y="51148"/>
                  <a:pt x="10960" y="53957"/>
                  <a:pt x="10960" y="57427"/>
                </a:cubicBezTo>
                <a:cubicBezTo>
                  <a:pt x="10960" y="58112"/>
                  <a:pt x="11074" y="58774"/>
                  <a:pt x="11280" y="59414"/>
                </a:cubicBezTo>
                <a:lnTo>
                  <a:pt x="17879" y="79188"/>
                </a:lnTo>
                <a:cubicBezTo>
                  <a:pt x="9179" y="86678"/>
                  <a:pt x="3653" y="97752"/>
                  <a:pt x="3653" y="110128"/>
                </a:cubicBezTo>
                <a:cubicBezTo>
                  <a:pt x="3653" y="113873"/>
                  <a:pt x="6690" y="116910"/>
                  <a:pt x="10435" y="116910"/>
                </a:cubicBezTo>
                <a:lnTo>
                  <a:pt x="91861" y="116910"/>
                </a:lnTo>
                <a:cubicBezTo>
                  <a:pt x="95606" y="116910"/>
                  <a:pt x="98642" y="113873"/>
                  <a:pt x="98642" y="110128"/>
                </a:cubicBezTo>
                <a:cubicBezTo>
                  <a:pt x="98642" y="97752"/>
                  <a:pt x="93117" y="86678"/>
                  <a:pt x="84417" y="79211"/>
                </a:cubicBezTo>
                <a:lnTo>
                  <a:pt x="91016" y="59437"/>
                </a:lnTo>
                <a:cubicBezTo>
                  <a:pt x="91221" y="58797"/>
                  <a:pt x="91336" y="58135"/>
                  <a:pt x="91336" y="57450"/>
                </a:cubicBezTo>
                <a:cubicBezTo>
                  <a:pt x="91336" y="53979"/>
                  <a:pt x="88527" y="51171"/>
                  <a:pt x="85056" y="51171"/>
                </a:cubicBezTo>
                <a:lnTo>
                  <a:pt x="80375" y="51171"/>
                </a:lnTo>
                <a:lnTo>
                  <a:pt x="80375" y="51171"/>
                </a:lnTo>
                <a:lnTo>
                  <a:pt x="78252" y="51171"/>
                </a:lnTo>
                <a:cubicBezTo>
                  <a:pt x="79622" y="47791"/>
                  <a:pt x="80375" y="44092"/>
                  <a:pt x="80375" y="40211"/>
                </a:cubicBezTo>
                <a:lnTo>
                  <a:pt x="80375" y="32904"/>
                </a:lnTo>
                <a:lnTo>
                  <a:pt x="85855" y="32904"/>
                </a:lnTo>
                <a:cubicBezTo>
                  <a:pt x="88892" y="32904"/>
                  <a:pt x="91336" y="30460"/>
                  <a:pt x="91336" y="27424"/>
                </a:cubicBezTo>
                <a:cubicBezTo>
                  <a:pt x="91336" y="24387"/>
                  <a:pt x="88892" y="21943"/>
                  <a:pt x="85855" y="21943"/>
                </a:cubicBezTo>
                <a:lnTo>
                  <a:pt x="78845" y="21943"/>
                </a:lnTo>
                <a:cubicBezTo>
                  <a:pt x="76471" y="9682"/>
                  <a:pt x="71561" y="-3631"/>
                  <a:pt x="63250" y="-3631"/>
                </a:cubicBezTo>
                <a:cubicBezTo>
                  <a:pt x="61058" y="-3631"/>
                  <a:pt x="58911" y="-2740"/>
                  <a:pt x="56971" y="-1758"/>
                </a:cubicBezTo>
                <a:cubicBezTo>
                  <a:pt x="55098" y="-822"/>
                  <a:pt x="52769" y="23"/>
                  <a:pt x="51148" y="23"/>
                </a:cubicBezTo>
                <a:cubicBezTo>
                  <a:pt x="49527" y="23"/>
                  <a:pt x="47198" y="-822"/>
                  <a:pt x="45325" y="-1758"/>
                </a:cubicBezTo>
                <a:cubicBezTo>
                  <a:pt x="43384" y="-2763"/>
                  <a:pt x="41238" y="-3653"/>
                  <a:pt x="39046" y="-3653"/>
                </a:cubicBezTo>
                <a:close/>
                <a:moveTo>
                  <a:pt x="60441" y="106954"/>
                </a:moveTo>
                <a:lnTo>
                  <a:pt x="54779" y="90765"/>
                </a:lnTo>
                <a:lnTo>
                  <a:pt x="61149" y="83344"/>
                </a:lnTo>
                <a:cubicBezTo>
                  <a:pt x="61766" y="82613"/>
                  <a:pt x="62108" y="81700"/>
                  <a:pt x="62108" y="80741"/>
                </a:cubicBezTo>
                <a:cubicBezTo>
                  <a:pt x="62108" y="78526"/>
                  <a:pt x="60327" y="76745"/>
                  <a:pt x="58112" y="76745"/>
                </a:cubicBezTo>
                <a:lnTo>
                  <a:pt x="44184" y="76745"/>
                </a:lnTo>
                <a:cubicBezTo>
                  <a:pt x="41969" y="76745"/>
                  <a:pt x="40188" y="78526"/>
                  <a:pt x="40188" y="80741"/>
                </a:cubicBezTo>
                <a:cubicBezTo>
                  <a:pt x="40188" y="81700"/>
                  <a:pt x="40530" y="82613"/>
                  <a:pt x="41147" y="83344"/>
                </a:cubicBezTo>
                <a:lnTo>
                  <a:pt x="47517" y="90765"/>
                </a:lnTo>
                <a:lnTo>
                  <a:pt x="41855" y="106954"/>
                </a:lnTo>
                <a:lnTo>
                  <a:pt x="28839" y="65762"/>
                </a:lnTo>
                <a:lnTo>
                  <a:pt x="36991" y="65762"/>
                </a:lnTo>
                <a:cubicBezTo>
                  <a:pt x="41192" y="68091"/>
                  <a:pt x="46010" y="69415"/>
                  <a:pt x="51148" y="69415"/>
                </a:cubicBezTo>
                <a:cubicBezTo>
                  <a:pt x="56286" y="69415"/>
                  <a:pt x="61104" y="68091"/>
                  <a:pt x="65305" y="65762"/>
                </a:cubicBezTo>
                <a:lnTo>
                  <a:pt x="73457" y="65762"/>
                </a:lnTo>
                <a:lnTo>
                  <a:pt x="60441" y="106954"/>
                </a:lnTo>
                <a:close/>
                <a:moveTo>
                  <a:pt x="51148" y="58455"/>
                </a:moveTo>
                <a:cubicBezTo>
                  <a:pt x="43225" y="58455"/>
                  <a:pt x="36489" y="53409"/>
                  <a:pt x="33954" y="46353"/>
                </a:cubicBezTo>
                <a:cubicBezTo>
                  <a:pt x="35256" y="47084"/>
                  <a:pt x="36763" y="47495"/>
                  <a:pt x="38361" y="47495"/>
                </a:cubicBezTo>
                <a:lnTo>
                  <a:pt x="41192" y="47495"/>
                </a:lnTo>
                <a:cubicBezTo>
                  <a:pt x="44960" y="47495"/>
                  <a:pt x="48294" y="45074"/>
                  <a:pt x="49481" y="41512"/>
                </a:cubicBezTo>
                <a:cubicBezTo>
                  <a:pt x="50006" y="39914"/>
                  <a:pt x="52267" y="39914"/>
                  <a:pt x="52792" y="41512"/>
                </a:cubicBezTo>
                <a:cubicBezTo>
                  <a:pt x="53979" y="45074"/>
                  <a:pt x="57336" y="47495"/>
                  <a:pt x="61081" y="47495"/>
                </a:cubicBezTo>
                <a:lnTo>
                  <a:pt x="63912" y="47495"/>
                </a:lnTo>
                <a:cubicBezTo>
                  <a:pt x="65510" y="47495"/>
                  <a:pt x="67018" y="47084"/>
                  <a:pt x="68319" y="46353"/>
                </a:cubicBezTo>
                <a:cubicBezTo>
                  <a:pt x="65784" y="53409"/>
                  <a:pt x="59048" y="58455"/>
                  <a:pt x="51125" y="58455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1" name="Text 19"/>
          <p:cNvSpPr/>
          <p:nvPr/>
        </p:nvSpPr>
        <p:spPr>
          <a:xfrm>
            <a:off x="820872" y="3795386"/>
            <a:ext cx="1052186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Anti-Debugging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07930" y="4029205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Debugger detection, VM checks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04381" y="4366989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617324" y="4512293"/>
            <a:ext cx="131523" cy="116910"/>
          </a:xfrm>
          <a:custGeom>
            <a:avLst/>
            <a:gdLst/>
            <a:ahLst/>
            <a:cxnLst/>
            <a:rect l="l" t="t" r="r" b="b"/>
            <a:pathLst>
              <a:path w="131523" h="116910">
                <a:moveTo>
                  <a:pt x="113599" y="-3882"/>
                </a:moveTo>
                <a:cubicBezTo>
                  <a:pt x="111452" y="-6028"/>
                  <a:pt x="107982" y="-6028"/>
                  <a:pt x="105858" y="-3882"/>
                </a:cubicBezTo>
                <a:cubicBezTo>
                  <a:pt x="103734" y="-1735"/>
                  <a:pt x="103712" y="1735"/>
                  <a:pt x="105858" y="3859"/>
                </a:cubicBezTo>
                <a:lnTo>
                  <a:pt x="109283" y="7284"/>
                </a:lnTo>
                <a:lnTo>
                  <a:pt x="98757" y="17810"/>
                </a:lnTo>
                <a:lnTo>
                  <a:pt x="84371" y="3425"/>
                </a:lnTo>
                <a:cubicBezTo>
                  <a:pt x="82225" y="1279"/>
                  <a:pt x="78754" y="1279"/>
                  <a:pt x="76631" y="3425"/>
                </a:cubicBezTo>
                <a:cubicBezTo>
                  <a:pt x="74507" y="5571"/>
                  <a:pt x="74484" y="9042"/>
                  <a:pt x="76631" y="11166"/>
                </a:cubicBezTo>
                <a:lnTo>
                  <a:pt x="78229" y="12764"/>
                </a:lnTo>
                <a:lnTo>
                  <a:pt x="60396" y="30597"/>
                </a:lnTo>
                <a:lnTo>
                  <a:pt x="69758" y="39959"/>
                </a:lnTo>
                <a:cubicBezTo>
                  <a:pt x="71904" y="42106"/>
                  <a:pt x="71904" y="45576"/>
                  <a:pt x="69758" y="47700"/>
                </a:cubicBezTo>
                <a:cubicBezTo>
                  <a:pt x="67611" y="49824"/>
                  <a:pt x="64140" y="49846"/>
                  <a:pt x="62017" y="47700"/>
                </a:cubicBezTo>
                <a:lnTo>
                  <a:pt x="52655" y="38338"/>
                </a:lnTo>
                <a:lnTo>
                  <a:pt x="42129" y="48865"/>
                </a:lnTo>
                <a:lnTo>
                  <a:pt x="51490" y="58226"/>
                </a:lnTo>
                <a:cubicBezTo>
                  <a:pt x="53637" y="60373"/>
                  <a:pt x="53637" y="63844"/>
                  <a:pt x="51490" y="65967"/>
                </a:cubicBezTo>
                <a:cubicBezTo>
                  <a:pt x="49344" y="68091"/>
                  <a:pt x="45873" y="68114"/>
                  <a:pt x="43750" y="65967"/>
                </a:cubicBezTo>
                <a:lnTo>
                  <a:pt x="34388" y="56605"/>
                </a:lnTo>
                <a:lnTo>
                  <a:pt x="25779" y="65214"/>
                </a:lnTo>
                <a:cubicBezTo>
                  <a:pt x="23382" y="67611"/>
                  <a:pt x="22035" y="70854"/>
                  <a:pt x="22035" y="74256"/>
                </a:cubicBezTo>
                <a:lnTo>
                  <a:pt x="22035" y="94532"/>
                </a:lnTo>
                <a:lnTo>
                  <a:pt x="9019" y="107548"/>
                </a:lnTo>
                <a:cubicBezTo>
                  <a:pt x="6873" y="109694"/>
                  <a:pt x="6873" y="113165"/>
                  <a:pt x="9019" y="115288"/>
                </a:cubicBezTo>
                <a:cubicBezTo>
                  <a:pt x="11166" y="117412"/>
                  <a:pt x="14637" y="117435"/>
                  <a:pt x="16760" y="115288"/>
                </a:cubicBezTo>
                <a:lnTo>
                  <a:pt x="29775" y="102273"/>
                </a:lnTo>
                <a:lnTo>
                  <a:pt x="50052" y="102273"/>
                </a:lnTo>
                <a:cubicBezTo>
                  <a:pt x="53454" y="102273"/>
                  <a:pt x="56697" y="100926"/>
                  <a:pt x="59094" y="98528"/>
                </a:cubicBezTo>
                <a:lnTo>
                  <a:pt x="111544" y="46079"/>
                </a:lnTo>
                <a:lnTo>
                  <a:pt x="113142" y="47677"/>
                </a:lnTo>
                <a:cubicBezTo>
                  <a:pt x="115288" y="49824"/>
                  <a:pt x="118759" y="49824"/>
                  <a:pt x="120883" y="47677"/>
                </a:cubicBezTo>
                <a:cubicBezTo>
                  <a:pt x="123006" y="45531"/>
                  <a:pt x="123029" y="42060"/>
                  <a:pt x="120883" y="39936"/>
                </a:cubicBezTo>
                <a:lnTo>
                  <a:pt x="106497" y="25551"/>
                </a:lnTo>
                <a:lnTo>
                  <a:pt x="117024" y="15025"/>
                </a:lnTo>
                <a:lnTo>
                  <a:pt x="120449" y="18450"/>
                </a:lnTo>
                <a:cubicBezTo>
                  <a:pt x="122595" y="20596"/>
                  <a:pt x="126066" y="20596"/>
                  <a:pt x="128190" y="18450"/>
                </a:cubicBezTo>
                <a:cubicBezTo>
                  <a:pt x="130313" y="16303"/>
                  <a:pt x="130336" y="12833"/>
                  <a:pt x="128190" y="10709"/>
                </a:cubicBezTo>
                <a:lnTo>
                  <a:pt x="113576" y="-3905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5" name="Text 23"/>
          <p:cNvSpPr/>
          <p:nvPr/>
        </p:nvSpPr>
        <p:spPr>
          <a:xfrm>
            <a:off x="820872" y="4470540"/>
            <a:ext cx="943627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Code Injection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07930" y="4704359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Process manipulation, DLL injection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235259" y="1235901"/>
            <a:ext cx="3732756" cy="4592877"/>
          </a:xfrm>
          <a:custGeom>
            <a:avLst/>
            <a:gdLst/>
            <a:ahLst/>
            <a:cxnLst/>
            <a:rect l="l" t="t" r="r" b="b"/>
            <a:pathLst>
              <a:path w="3732756" h="4592877">
                <a:moveTo>
                  <a:pt x="33403" y="0"/>
                </a:moveTo>
                <a:lnTo>
                  <a:pt x="3632532" y="0"/>
                </a:lnTo>
                <a:cubicBezTo>
                  <a:pt x="3687884" y="0"/>
                  <a:pt x="3732756" y="44872"/>
                  <a:pt x="3732756" y="100225"/>
                </a:cubicBezTo>
                <a:lnTo>
                  <a:pt x="3732756" y="4492652"/>
                </a:lnTo>
                <a:cubicBezTo>
                  <a:pt x="3732756" y="4548005"/>
                  <a:pt x="3687884" y="4592877"/>
                  <a:pt x="3632532" y="4592877"/>
                </a:cubicBezTo>
                <a:lnTo>
                  <a:pt x="33403" y="4592877"/>
                </a:lnTo>
                <a:cubicBezTo>
                  <a:pt x="14955" y="4592877"/>
                  <a:pt x="0" y="4577922"/>
                  <a:pt x="0" y="4559474"/>
                </a:cubicBezTo>
                <a:lnTo>
                  <a:pt x="0" y="33403"/>
                </a:lnTo>
                <a:cubicBezTo>
                  <a:pt x="0" y="14955"/>
                  <a:pt x="14955" y="0"/>
                  <a:pt x="33403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28" name="Shape 26"/>
          <p:cNvSpPr/>
          <p:nvPr/>
        </p:nvSpPr>
        <p:spPr>
          <a:xfrm>
            <a:off x="4235259" y="1235901"/>
            <a:ext cx="33403" cy="4592877"/>
          </a:xfrm>
          <a:custGeom>
            <a:avLst/>
            <a:gdLst/>
            <a:ahLst/>
            <a:cxnLst/>
            <a:rect l="l" t="t" r="r" b="b"/>
            <a:pathLst>
              <a:path w="33403" h="4592877">
                <a:moveTo>
                  <a:pt x="33403" y="0"/>
                </a:moveTo>
                <a:lnTo>
                  <a:pt x="33403" y="0"/>
                </a:lnTo>
                <a:lnTo>
                  <a:pt x="33403" y="4592877"/>
                </a:lnTo>
                <a:lnTo>
                  <a:pt x="33403" y="4592877"/>
                </a:lnTo>
                <a:cubicBezTo>
                  <a:pt x="14955" y="4592877"/>
                  <a:pt x="0" y="4577922"/>
                  <a:pt x="0" y="4559474"/>
                </a:cubicBezTo>
                <a:lnTo>
                  <a:pt x="0" y="33403"/>
                </a:lnTo>
                <a:cubicBezTo>
                  <a:pt x="0" y="14955"/>
                  <a:pt x="14955" y="0"/>
                  <a:pt x="33403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9" name="Shape 27"/>
          <p:cNvSpPr/>
          <p:nvPr/>
        </p:nvSpPr>
        <p:spPr>
          <a:xfrm>
            <a:off x="4385571" y="1369512"/>
            <a:ext cx="334027" cy="334027"/>
          </a:xfrm>
          <a:custGeom>
            <a:avLst/>
            <a:gdLst/>
            <a:ahLst/>
            <a:cxnLst/>
            <a:rect l="l" t="t" r="r" b="b"/>
            <a:pathLst>
              <a:path w="334027" h="334027">
                <a:moveTo>
                  <a:pt x="66805" y="0"/>
                </a:moveTo>
                <a:lnTo>
                  <a:pt x="267222" y="0"/>
                </a:lnTo>
                <a:cubicBezTo>
                  <a:pt x="304118" y="0"/>
                  <a:pt x="334027" y="29910"/>
                  <a:pt x="334027" y="66805"/>
                </a:cubicBezTo>
                <a:lnTo>
                  <a:pt x="334027" y="267222"/>
                </a:lnTo>
                <a:cubicBezTo>
                  <a:pt x="334027" y="304118"/>
                  <a:pt x="304118" y="334027"/>
                  <a:pt x="267222" y="334027"/>
                </a:cubicBezTo>
                <a:lnTo>
                  <a:pt x="66805" y="334027"/>
                </a:lnTo>
                <a:cubicBezTo>
                  <a:pt x="29910" y="334027"/>
                  <a:pt x="0" y="304118"/>
                  <a:pt x="0" y="267222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4479516" y="1461370"/>
            <a:ext cx="150312" cy="150312"/>
          </a:xfrm>
          <a:custGeom>
            <a:avLst/>
            <a:gdLst/>
            <a:ahLst/>
            <a:cxnLst/>
            <a:rect l="l" t="t" r="r" b="b"/>
            <a:pathLst>
              <a:path w="150312" h="150312">
                <a:moveTo>
                  <a:pt x="83699" y="14884"/>
                </a:moveTo>
                <a:cubicBezTo>
                  <a:pt x="82173" y="11538"/>
                  <a:pt x="78826" y="9395"/>
                  <a:pt x="75156" y="9395"/>
                </a:cubicBezTo>
                <a:cubicBezTo>
                  <a:pt x="71486" y="9395"/>
                  <a:pt x="68140" y="11538"/>
                  <a:pt x="66613" y="14884"/>
                </a:cubicBezTo>
                <a:lnTo>
                  <a:pt x="17468" y="122129"/>
                </a:lnTo>
                <a:lnTo>
                  <a:pt x="14092" y="122129"/>
                </a:lnTo>
                <a:cubicBezTo>
                  <a:pt x="8895" y="122129"/>
                  <a:pt x="4697" y="126327"/>
                  <a:pt x="4697" y="131523"/>
                </a:cubicBezTo>
                <a:cubicBezTo>
                  <a:pt x="4697" y="136720"/>
                  <a:pt x="8895" y="140918"/>
                  <a:pt x="14092" y="140918"/>
                </a:cubicBezTo>
                <a:lnTo>
                  <a:pt x="39927" y="140918"/>
                </a:lnTo>
                <a:cubicBezTo>
                  <a:pt x="45123" y="140918"/>
                  <a:pt x="49321" y="136720"/>
                  <a:pt x="49321" y="131523"/>
                </a:cubicBezTo>
                <a:cubicBezTo>
                  <a:pt x="49321" y="126327"/>
                  <a:pt x="45123" y="122129"/>
                  <a:pt x="39927" y="122129"/>
                </a:cubicBezTo>
                <a:lnTo>
                  <a:pt x="38136" y="122129"/>
                </a:lnTo>
                <a:lnTo>
                  <a:pt x="44595" y="108037"/>
                </a:lnTo>
                <a:lnTo>
                  <a:pt x="105747" y="108037"/>
                </a:lnTo>
                <a:lnTo>
                  <a:pt x="112206" y="122129"/>
                </a:lnTo>
                <a:lnTo>
                  <a:pt x="110415" y="122129"/>
                </a:lnTo>
                <a:cubicBezTo>
                  <a:pt x="105219" y="122129"/>
                  <a:pt x="101020" y="126327"/>
                  <a:pt x="101020" y="131523"/>
                </a:cubicBezTo>
                <a:cubicBezTo>
                  <a:pt x="101020" y="136720"/>
                  <a:pt x="105219" y="140918"/>
                  <a:pt x="110415" y="140918"/>
                </a:cubicBezTo>
                <a:lnTo>
                  <a:pt x="136250" y="140918"/>
                </a:lnTo>
                <a:cubicBezTo>
                  <a:pt x="141446" y="140918"/>
                  <a:pt x="145644" y="136720"/>
                  <a:pt x="145644" y="131523"/>
                </a:cubicBezTo>
                <a:cubicBezTo>
                  <a:pt x="145644" y="126327"/>
                  <a:pt x="141446" y="122129"/>
                  <a:pt x="136250" y="122129"/>
                </a:cubicBezTo>
                <a:lnTo>
                  <a:pt x="132874" y="122129"/>
                </a:lnTo>
                <a:lnTo>
                  <a:pt x="83729" y="14884"/>
                </a:lnTo>
                <a:close/>
                <a:moveTo>
                  <a:pt x="97116" y="89248"/>
                </a:moveTo>
                <a:lnTo>
                  <a:pt x="53196" y="89248"/>
                </a:lnTo>
                <a:lnTo>
                  <a:pt x="75156" y="41336"/>
                </a:lnTo>
                <a:lnTo>
                  <a:pt x="97116" y="89248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1" name="Text 29"/>
          <p:cNvSpPr/>
          <p:nvPr/>
        </p:nvSpPr>
        <p:spPr>
          <a:xfrm>
            <a:off x="4819806" y="1369512"/>
            <a:ext cx="1177447" cy="2338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5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String Analysis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385571" y="1803748"/>
            <a:ext cx="3515638" cy="4342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Embedded strings expose </a:t>
            </a:r>
            <a:r>
              <a:rPr lang="en-US" sz="1052" dirty="0">
                <a:solidFill>
                  <a:srgbClr val="3FB9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hardcoded IOCs</a:t>
            </a:r>
            <a:r>
              <a:rPr lang="en-US" sz="105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suspicious content.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388911" y="2341532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4501855" y="2486832"/>
            <a:ext cx="131523" cy="116910"/>
          </a:xfrm>
          <a:custGeom>
            <a:avLst/>
            <a:gdLst/>
            <a:ahLst/>
            <a:cxnLst/>
            <a:rect l="l" t="t" r="r" b="b"/>
            <a:pathLst>
              <a:path w="131523" h="116910">
                <a:moveTo>
                  <a:pt x="95788" y="21921"/>
                </a:moveTo>
                <a:cubicBezTo>
                  <a:pt x="91998" y="21921"/>
                  <a:pt x="88322" y="22948"/>
                  <a:pt x="85102" y="24820"/>
                </a:cubicBezTo>
                <a:cubicBezTo>
                  <a:pt x="81494" y="21167"/>
                  <a:pt x="77293" y="18107"/>
                  <a:pt x="72657" y="15801"/>
                </a:cubicBezTo>
                <a:cubicBezTo>
                  <a:pt x="79097" y="10321"/>
                  <a:pt x="87294" y="7307"/>
                  <a:pt x="95788" y="7307"/>
                </a:cubicBezTo>
                <a:cubicBezTo>
                  <a:pt x="115517" y="7307"/>
                  <a:pt x="131523" y="23291"/>
                  <a:pt x="131523" y="43042"/>
                </a:cubicBezTo>
                <a:cubicBezTo>
                  <a:pt x="131523" y="52518"/>
                  <a:pt x="127756" y="61606"/>
                  <a:pt x="121065" y="68296"/>
                </a:cubicBezTo>
                <a:lnTo>
                  <a:pt x="104830" y="84531"/>
                </a:lnTo>
                <a:cubicBezTo>
                  <a:pt x="98140" y="91221"/>
                  <a:pt x="89052" y="94989"/>
                  <a:pt x="79576" y="94989"/>
                </a:cubicBezTo>
                <a:cubicBezTo>
                  <a:pt x="59848" y="94989"/>
                  <a:pt x="43841" y="79005"/>
                  <a:pt x="43841" y="59254"/>
                </a:cubicBezTo>
                <a:cubicBezTo>
                  <a:pt x="43841" y="58911"/>
                  <a:pt x="43841" y="58569"/>
                  <a:pt x="43864" y="58226"/>
                </a:cubicBezTo>
                <a:cubicBezTo>
                  <a:pt x="43978" y="54185"/>
                  <a:pt x="47335" y="51011"/>
                  <a:pt x="51376" y="51125"/>
                </a:cubicBezTo>
                <a:cubicBezTo>
                  <a:pt x="55418" y="51239"/>
                  <a:pt x="58592" y="54596"/>
                  <a:pt x="58478" y="58637"/>
                </a:cubicBezTo>
                <a:cubicBezTo>
                  <a:pt x="58478" y="58843"/>
                  <a:pt x="58478" y="59048"/>
                  <a:pt x="58478" y="59231"/>
                </a:cubicBezTo>
                <a:cubicBezTo>
                  <a:pt x="58478" y="70899"/>
                  <a:pt x="67931" y="80353"/>
                  <a:pt x="79599" y="80353"/>
                </a:cubicBezTo>
                <a:cubicBezTo>
                  <a:pt x="85193" y="80353"/>
                  <a:pt x="90559" y="78138"/>
                  <a:pt x="94532" y="74165"/>
                </a:cubicBezTo>
                <a:lnTo>
                  <a:pt x="110767" y="57930"/>
                </a:lnTo>
                <a:cubicBezTo>
                  <a:pt x="114718" y="53979"/>
                  <a:pt x="116955" y="48591"/>
                  <a:pt x="116955" y="42996"/>
                </a:cubicBezTo>
                <a:cubicBezTo>
                  <a:pt x="116955" y="31328"/>
                  <a:pt x="107502" y="21875"/>
                  <a:pt x="95834" y="21875"/>
                </a:cubicBezTo>
                <a:close/>
                <a:moveTo>
                  <a:pt x="62839" y="39571"/>
                </a:moveTo>
                <a:cubicBezTo>
                  <a:pt x="62405" y="39388"/>
                  <a:pt x="61971" y="39137"/>
                  <a:pt x="61583" y="38863"/>
                </a:cubicBezTo>
                <a:cubicBezTo>
                  <a:pt x="58706" y="37379"/>
                  <a:pt x="55418" y="36534"/>
                  <a:pt x="51970" y="36534"/>
                </a:cubicBezTo>
                <a:cubicBezTo>
                  <a:pt x="46376" y="36534"/>
                  <a:pt x="41010" y="38749"/>
                  <a:pt x="37037" y="42722"/>
                </a:cubicBezTo>
                <a:lnTo>
                  <a:pt x="20802" y="58957"/>
                </a:lnTo>
                <a:cubicBezTo>
                  <a:pt x="16851" y="62907"/>
                  <a:pt x="14614" y="68296"/>
                  <a:pt x="14614" y="73891"/>
                </a:cubicBezTo>
                <a:cubicBezTo>
                  <a:pt x="14614" y="85559"/>
                  <a:pt x="24067" y="95012"/>
                  <a:pt x="35735" y="95012"/>
                </a:cubicBezTo>
                <a:cubicBezTo>
                  <a:pt x="39503" y="95012"/>
                  <a:pt x="43179" y="94007"/>
                  <a:pt x="46398" y="92135"/>
                </a:cubicBezTo>
                <a:cubicBezTo>
                  <a:pt x="50006" y="95788"/>
                  <a:pt x="54208" y="98848"/>
                  <a:pt x="58866" y="101154"/>
                </a:cubicBezTo>
                <a:cubicBezTo>
                  <a:pt x="52427" y="106611"/>
                  <a:pt x="44252" y="109648"/>
                  <a:pt x="35735" y="109648"/>
                </a:cubicBezTo>
                <a:cubicBezTo>
                  <a:pt x="16007" y="109648"/>
                  <a:pt x="0" y="93665"/>
                  <a:pt x="0" y="73913"/>
                </a:cubicBezTo>
                <a:cubicBezTo>
                  <a:pt x="0" y="64437"/>
                  <a:pt x="3768" y="55349"/>
                  <a:pt x="10458" y="48659"/>
                </a:cubicBezTo>
                <a:lnTo>
                  <a:pt x="26693" y="32424"/>
                </a:lnTo>
                <a:cubicBezTo>
                  <a:pt x="33383" y="25734"/>
                  <a:pt x="42471" y="21966"/>
                  <a:pt x="51947" y="21966"/>
                </a:cubicBezTo>
                <a:cubicBezTo>
                  <a:pt x="71721" y="21966"/>
                  <a:pt x="87682" y="38087"/>
                  <a:pt x="87682" y="57793"/>
                </a:cubicBezTo>
                <a:cubicBezTo>
                  <a:pt x="87682" y="58089"/>
                  <a:pt x="87682" y="58386"/>
                  <a:pt x="87682" y="58683"/>
                </a:cubicBezTo>
                <a:cubicBezTo>
                  <a:pt x="87591" y="62725"/>
                  <a:pt x="84234" y="65899"/>
                  <a:pt x="80193" y="65807"/>
                </a:cubicBezTo>
                <a:cubicBezTo>
                  <a:pt x="76151" y="65716"/>
                  <a:pt x="72977" y="62359"/>
                  <a:pt x="73068" y="58318"/>
                </a:cubicBezTo>
                <a:cubicBezTo>
                  <a:pt x="73068" y="58135"/>
                  <a:pt x="73068" y="57975"/>
                  <a:pt x="73068" y="57793"/>
                </a:cubicBezTo>
                <a:cubicBezTo>
                  <a:pt x="73068" y="50098"/>
                  <a:pt x="68958" y="43339"/>
                  <a:pt x="62839" y="39617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5" name="Text 33"/>
          <p:cNvSpPr/>
          <p:nvPr/>
        </p:nvSpPr>
        <p:spPr>
          <a:xfrm>
            <a:off x="4705402" y="2445079"/>
            <a:ext cx="709808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URLs &amp; IPs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492460" y="2678898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C&amp;C servers, download sites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388911" y="3016686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4501855" y="3161986"/>
            <a:ext cx="131523" cy="116910"/>
          </a:xfrm>
          <a:custGeom>
            <a:avLst/>
            <a:gdLst/>
            <a:ahLst/>
            <a:cxnLst/>
            <a:rect l="l" t="t" r="r" b="b"/>
            <a:pathLst>
              <a:path w="131523" h="116910">
                <a:moveTo>
                  <a:pt x="12787" y="51513"/>
                </a:moveTo>
                <a:lnTo>
                  <a:pt x="7398" y="67634"/>
                </a:lnTo>
                <a:lnTo>
                  <a:pt x="7398" y="21921"/>
                </a:lnTo>
                <a:cubicBezTo>
                  <a:pt x="7398" y="13860"/>
                  <a:pt x="13952" y="7307"/>
                  <a:pt x="22012" y="7307"/>
                </a:cubicBezTo>
                <a:lnTo>
                  <a:pt x="53683" y="7307"/>
                </a:lnTo>
                <a:cubicBezTo>
                  <a:pt x="56834" y="7307"/>
                  <a:pt x="59916" y="8334"/>
                  <a:pt x="62451" y="10230"/>
                </a:cubicBezTo>
                <a:lnTo>
                  <a:pt x="71219" y="16806"/>
                </a:lnTo>
                <a:cubicBezTo>
                  <a:pt x="72475" y="17765"/>
                  <a:pt x="74028" y="18267"/>
                  <a:pt x="75603" y="18267"/>
                </a:cubicBezTo>
                <a:lnTo>
                  <a:pt x="102387" y="18267"/>
                </a:lnTo>
                <a:cubicBezTo>
                  <a:pt x="110448" y="18267"/>
                  <a:pt x="117001" y="24820"/>
                  <a:pt x="117001" y="32881"/>
                </a:cubicBezTo>
                <a:lnTo>
                  <a:pt x="117001" y="36534"/>
                </a:lnTo>
                <a:lnTo>
                  <a:pt x="33566" y="36534"/>
                </a:lnTo>
                <a:cubicBezTo>
                  <a:pt x="24135" y="36534"/>
                  <a:pt x="15755" y="42562"/>
                  <a:pt x="12764" y="51513"/>
                </a:cubicBezTo>
                <a:close/>
                <a:moveTo>
                  <a:pt x="109100" y="102296"/>
                </a:moveTo>
                <a:lnTo>
                  <a:pt x="22606" y="102296"/>
                </a:lnTo>
                <a:cubicBezTo>
                  <a:pt x="15116" y="102296"/>
                  <a:pt x="9841" y="94966"/>
                  <a:pt x="12216" y="87865"/>
                </a:cubicBezTo>
                <a:lnTo>
                  <a:pt x="23176" y="54984"/>
                </a:lnTo>
                <a:cubicBezTo>
                  <a:pt x="24661" y="50509"/>
                  <a:pt x="28862" y="47495"/>
                  <a:pt x="33566" y="47495"/>
                </a:cubicBezTo>
                <a:lnTo>
                  <a:pt x="120061" y="47495"/>
                </a:lnTo>
                <a:cubicBezTo>
                  <a:pt x="127550" y="47495"/>
                  <a:pt x="132825" y="54824"/>
                  <a:pt x="130450" y="61926"/>
                </a:cubicBezTo>
                <a:lnTo>
                  <a:pt x="119490" y="94806"/>
                </a:lnTo>
                <a:cubicBezTo>
                  <a:pt x="118006" y="99282"/>
                  <a:pt x="113804" y="102296"/>
                  <a:pt x="109100" y="102296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9" name="Text 37"/>
          <p:cNvSpPr/>
          <p:nvPr/>
        </p:nvSpPr>
        <p:spPr>
          <a:xfrm>
            <a:off x="4705402" y="3120233"/>
            <a:ext cx="926926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Registry Paths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492460" y="3354052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Persistence mechanisms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388911" y="3691835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4509161" y="3837140"/>
            <a:ext cx="116910" cy="116910"/>
          </a:xfrm>
          <a:custGeom>
            <a:avLst/>
            <a:gdLst/>
            <a:ahLst/>
            <a:cxnLst/>
            <a:rect l="l" t="t" r="r" b="b"/>
            <a:pathLst>
              <a:path w="116910" h="116910">
                <a:moveTo>
                  <a:pt x="58455" y="0"/>
                </a:moveTo>
                <a:cubicBezTo>
                  <a:pt x="61811" y="0"/>
                  <a:pt x="64894" y="1850"/>
                  <a:pt x="66492" y="4795"/>
                </a:cubicBezTo>
                <a:lnTo>
                  <a:pt x="115814" y="96131"/>
                </a:lnTo>
                <a:cubicBezTo>
                  <a:pt x="117343" y="98962"/>
                  <a:pt x="117275" y="102387"/>
                  <a:pt x="115631" y="105150"/>
                </a:cubicBezTo>
                <a:cubicBezTo>
                  <a:pt x="113987" y="107913"/>
                  <a:pt x="110996" y="109603"/>
                  <a:pt x="107776" y="109603"/>
                </a:cubicBezTo>
                <a:lnTo>
                  <a:pt x="9134" y="109603"/>
                </a:lnTo>
                <a:cubicBezTo>
                  <a:pt x="5914" y="109603"/>
                  <a:pt x="2946" y="107913"/>
                  <a:pt x="1279" y="105150"/>
                </a:cubicBezTo>
                <a:cubicBezTo>
                  <a:pt x="-388" y="102387"/>
                  <a:pt x="-434" y="98962"/>
                  <a:pt x="1096" y="96131"/>
                </a:cubicBezTo>
                <a:lnTo>
                  <a:pt x="50417" y="4795"/>
                </a:lnTo>
                <a:cubicBezTo>
                  <a:pt x="52016" y="1850"/>
                  <a:pt x="55098" y="0"/>
                  <a:pt x="58455" y="0"/>
                </a:cubicBezTo>
                <a:close/>
                <a:moveTo>
                  <a:pt x="58455" y="38361"/>
                </a:moveTo>
                <a:cubicBezTo>
                  <a:pt x="55418" y="38361"/>
                  <a:pt x="52975" y="40804"/>
                  <a:pt x="52975" y="43841"/>
                </a:cubicBezTo>
                <a:lnTo>
                  <a:pt x="52975" y="69415"/>
                </a:lnTo>
                <a:cubicBezTo>
                  <a:pt x="52975" y="72452"/>
                  <a:pt x="55418" y="74895"/>
                  <a:pt x="58455" y="74895"/>
                </a:cubicBezTo>
                <a:cubicBezTo>
                  <a:pt x="61492" y="74895"/>
                  <a:pt x="63935" y="72452"/>
                  <a:pt x="63935" y="69415"/>
                </a:cubicBezTo>
                <a:lnTo>
                  <a:pt x="63935" y="43841"/>
                </a:lnTo>
                <a:cubicBezTo>
                  <a:pt x="63935" y="40804"/>
                  <a:pt x="61492" y="38361"/>
                  <a:pt x="58455" y="38361"/>
                </a:cubicBezTo>
                <a:close/>
                <a:moveTo>
                  <a:pt x="64551" y="87682"/>
                </a:moveTo>
                <a:cubicBezTo>
                  <a:pt x="64690" y="85419"/>
                  <a:pt x="63562" y="83266"/>
                  <a:pt x="61622" y="82093"/>
                </a:cubicBezTo>
                <a:cubicBezTo>
                  <a:pt x="59682" y="80919"/>
                  <a:pt x="57251" y="80919"/>
                  <a:pt x="55311" y="82093"/>
                </a:cubicBezTo>
                <a:cubicBezTo>
                  <a:pt x="53371" y="83266"/>
                  <a:pt x="52242" y="85419"/>
                  <a:pt x="52381" y="87682"/>
                </a:cubicBezTo>
                <a:cubicBezTo>
                  <a:pt x="52242" y="89945"/>
                  <a:pt x="53371" y="92098"/>
                  <a:pt x="55311" y="93272"/>
                </a:cubicBezTo>
                <a:cubicBezTo>
                  <a:pt x="57251" y="94445"/>
                  <a:pt x="59682" y="94445"/>
                  <a:pt x="61622" y="93272"/>
                </a:cubicBezTo>
                <a:cubicBezTo>
                  <a:pt x="63562" y="92098"/>
                  <a:pt x="64690" y="89945"/>
                  <a:pt x="64551" y="87682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43" name="Text 41"/>
          <p:cNvSpPr/>
          <p:nvPr/>
        </p:nvSpPr>
        <p:spPr>
          <a:xfrm>
            <a:off x="4705402" y="3795386"/>
            <a:ext cx="1327759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Suspicious Keywords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492460" y="4029205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"shellcode", "injection", etc.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388911" y="4366989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4501855" y="4512293"/>
            <a:ext cx="131523" cy="116910"/>
          </a:xfrm>
          <a:custGeom>
            <a:avLst/>
            <a:gdLst/>
            <a:ahLst/>
            <a:cxnLst/>
            <a:rect l="l" t="t" r="r" b="b"/>
            <a:pathLst>
              <a:path w="131523" h="116910">
                <a:moveTo>
                  <a:pt x="82385" y="274"/>
                </a:moveTo>
                <a:cubicBezTo>
                  <a:pt x="78503" y="-845"/>
                  <a:pt x="74461" y="1416"/>
                  <a:pt x="73343" y="5297"/>
                </a:cubicBezTo>
                <a:lnTo>
                  <a:pt x="44115" y="107593"/>
                </a:lnTo>
                <a:cubicBezTo>
                  <a:pt x="42996" y="111475"/>
                  <a:pt x="45257" y="115517"/>
                  <a:pt x="49139" y="116636"/>
                </a:cubicBezTo>
                <a:cubicBezTo>
                  <a:pt x="53020" y="117754"/>
                  <a:pt x="57062" y="115494"/>
                  <a:pt x="58181" y="111612"/>
                </a:cubicBezTo>
                <a:lnTo>
                  <a:pt x="87408" y="9316"/>
                </a:lnTo>
                <a:cubicBezTo>
                  <a:pt x="88527" y="5434"/>
                  <a:pt x="86266" y="1393"/>
                  <a:pt x="82385" y="274"/>
                </a:cubicBezTo>
                <a:close/>
                <a:moveTo>
                  <a:pt x="97135" y="31351"/>
                </a:moveTo>
                <a:cubicBezTo>
                  <a:pt x="94281" y="34205"/>
                  <a:pt x="94281" y="38840"/>
                  <a:pt x="97135" y="41695"/>
                </a:cubicBezTo>
                <a:lnTo>
                  <a:pt x="113896" y="58455"/>
                </a:lnTo>
                <a:lnTo>
                  <a:pt x="97135" y="75215"/>
                </a:lnTo>
                <a:cubicBezTo>
                  <a:pt x="94281" y="78069"/>
                  <a:pt x="94281" y="82704"/>
                  <a:pt x="97135" y="85559"/>
                </a:cubicBezTo>
                <a:cubicBezTo>
                  <a:pt x="99990" y="88413"/>
                  <a:pt x="104625" y="88413"/>
                  <a:pt x="107479" y="85559"/>
                </a:cubicBezTo>
                <a:lnTo>
                  <a:pt x="129400" y="63638"/>
                </a:lnTo>
                <a:cubicBezTo>
                  <a:pt x="132254" y="60784"/>
                  <a:pt x="132254" y="56149"/>
                  <a:pt x="129400" y="53294"/>
                </a:cubicBezTo>
                <a:lnTo>
                  <a:pt x="107479" y="31374"/>
                </a:lnTo>
                <a:cubicBezTo>
                  <a:pt x="104625" y="28520"/>
                  <a:pt x="99990" y="28520"/>
                  <a:pt x="97135" y="31374"/>
                </a:cubicBezTo>
                <a:close/>
                <a:moveTo>
                  <a:pt x="34411" y="31351"/>
                </a:moveTo>
                <a:cubicBezTo>
                  <a:pt x="31556" y="28497"/>
                  <a:pt x="26921" y="28497"/>
                  <a:pt x="24067" y="31351"/>
                </a:cubicBezTo>
                <a:lnTo>
                  <a:pt x="2146" y="53271"/>
                </a:lnTo>
                <a:cubicBezTo>
                  <a:pt x="-708" y="56126"/>
                  <a:pt x="-708" y="60761"/>
                  <a:pt x="2146" y="63615"/>
                </a:cubicBezTo>
                <a:lnTo>
                  <a:pt x="24067" y="85536"/>
                </a:lnTo>
                <a:cubicBezTo>
                  <a:pt x="26921" y="88390"/>
                  <a:pt x="31556" y="88390"/>
                  <a:pt x="34411" y="85536"/>
                </a:cubicBezTo>
                <a:cubicBezTo>
                  <a:pt x="37265" y="82682"/>
                  <a:pt x="37265" y="78046"/>
                  <a:pt x="34411" y="75192"/>
                </a:cubicBezTo>
                <a:lnTo>
                  <a:pt x="17651" y="58455"/>
                </a:lnTo>
                <a:lnTo>
                  <a:pt x="34388" y="41695"/>
                </a:lnTo>
                <a:cubicBezTo>
                  <a:pt x="37242" y="38840"/>
                  <a:pt x="37242" y="34205"/>
                  <a:pt x="34388" y="31351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47" name="Text 45"/>
          <p:cNvSpPr/>
          <p:nvPr/>
        </p:nvSpPr>
        <p:spPr>
          <a:xfrm>
            <a:off x="4705402" y="4470540"/>
            <a:ext cx="1052186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Base64 Encoded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4492460" y="4704359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Hidden payloads, scripts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119893" y="1235901"/>
            <a:ext cx="3732756" cy="4592877"/>
          </a:xfrm>
          <a:custGeom>
            <a:avLst/>
            <a:gdLst/>
            <a:ahLst/>
            <a:cxnLst/>
            <a:rect l="l" t="t" r="r" b="b"/>
            <a:pathLst>
              <a:path w="3732756" h="4592877">
                <a:moveTo>
                  <a:pt x="33403" y="0"/>
                </a:moveTo>
                <a:lnTo>
                  <a:pt x="3632532" y="0"/>
                </a:lnTo>
                <a:cubicBezTo>
                  <a:pt x="3687884" y="0"/>
                  <a:pt x="3732756" y="44872"/>
                  <a:pt x="3732756" y="100225"/>
                </a:cubicBezTo>
                <a:lnTo>
                  <a:pt x="3732756" y="4492652"/>
                </a:lnTo>
                <a:cubicBezTo>
                  <a:pt x="3732756" y="4548005"/>
                  <a:pt x="3687884" y="4592877"/>
                  <a:pt x="3632532" y="4592877"/>
                </a:cubicBezTo>
                <a:lnTo>
                  <a:pt x="33403" y="4592877"/>
                </a:lnTo>
                <a:cubicBezTo>
                  <a:pt x="14955" y="4592877"/>
                  <a:pt x="0" y="4577922"/>
                  <a:pt x="0" y="4559474"/>
                </a:cubicBezTo>
                <a:lnTo>
                  <a:pt x="0" y="33403"/>
                </a:lnTo>
                <a:cubicBezTo>
                  <a:pt x="0" y="14955"/>
                  <a:pt x="14955" y="0"/>
                  <a:pt x="33403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50" name="Shape 48"/>
          <p:cNvSpPr/>
          <p:nvPr/>
        </p:nvSpPr>
        <p:spPr>
          <a:xfrm>
            <a:off x="8119893" y="1235901"/>
            <a:ext cx="33403" cy="4592877"/>
          </a:xfrm>
          <a:custGeom>
            <a:avLst/>
            <a:gdLst/>
            <a:ahLst/>
            <a:cxnLst/>
            <a:rect l="l" t="t" r="r" b="b"/>
            <a:pathLst>
              <a:path w="33403" h="4592877">
                <a:moveTo>
                  <a:pt x="33403" y="0"/>
                </a:moveTo>
                <a:lnTo>
                  <a:pt x="33403" y="0"/>
                </a:lnTo>
                <a:lnTo>
                  <a:pt x="33403" y="4592877"/>
                </a:lnTo>
                <a:lnTo>
                  <a:pt x="33403" y="4592877"/>
                </a:lnTo>
                <a:cubicBezTo>
                  <a:pt x="14955" y="4592877"/>
                  <a:pt x="0" y="4577922"/>
                  <a:pt x="0" y="4559474"/>
                </a:cubicBezTo>
                <a:lnTo>
                  <a:pt x="0" y="33403"/>
                </a:lnTo>
                <a:cubicBezTo>
                  <a:pt x="0" y="14955"/>
                  <a:pt x="14955" y="0"/>
                  <a:pt x="33403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51" name="Shape 49"/>
          <p:cNvSpPr/>
          <p:nvPr/>
        </p:nvSpPr>
        <p:spPr>
          <a:xfrm>
            <a:off x="8270205" y="1369512"/>
            <a:ext cx="334027" cy="334027"/>
          </a:xfrm>
          <a:custGeom>
            <a:avLst/>
            <a:gdLst/>
            <a:ahLst/>
            <a:cxnLst/>
            <a:rect l="l" t="t" r="r" b="b"/>
            <a:pathLst>
              <a:path w="334027" h="334027">
                <a:moveTo>
                  <a:pt x="66805" y="0"/>
                </a:moveTo>
                <a:lnTo>
                  <a:pt x="267222" y="0"/>
                </a:lnTo>
                <a:cubicBezTo>
                  <a:pt x="304118" y="0"/>
                  <a:pt x="334027" y="29910"/>
                  <a:pt x="334027" y="66805"/>
                </a:cubicBezTo>
                <a:lnTo>
                  <a:pt x="334027" y="267222"/>
                </a:lnTo>
                <a:cubicBezTo>
                  <a:pt x="334027" y="304118"/>
                  <a:pt x="304118" y="334027"/>
                  <a:pt x="267222" y="334027"/>
                </a:cubicBezTo>
                <a:lnTo>
                  <a:pt x="66805" y="334027"/>
                </a:lnTo>
                <a:cubicBezTo>
                  <a:pt x="29910" y="334027"/>
                  <a:pt x="0" y="304118"/>
                  <a:pt x="0" y="267222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8364150" y="1461370"/>
            <a:ext cx="150312" cy="150312"/>
          </a:xfrm>
          <a:custGeom>
            <a:avLst/>
            <a:gdLst/>
            <a:ahLst/>
            <a:cxnLst/>
            <a:rect l="l" t="t" r="r" b="b"/>
            <a:pathLst>
              <a:path w="150312" h="150312">
                <a:moveTo>
                  <a:pt x="9395" y="9395"/>
                </a:moveTo>
                <a:cubicBezTo>
                  <a:pt x="14591" y="9395"/>
                  <a:pt x="18789" y="13593"/>
                  <a:pt x="18789" y="18789"/>
                </a:cubicBezTo>
                <a:lnTo>
                  <a:pt x="18789" y="117432"/>
                </a:lnTo>
                <a:cubicBezTo>
                  <a:pt x="18789" y="120015"/>
                  <a:pt x="20903" y="122129"/>
                  <a:pt x="23486" y="122129"/>
                </a:cubicBezTo>
                <a:lnTo>
                  <a:pt x="140918" y="122129"/>
                </a:lnTo>
                <a:cubicBezTo>
                  <a:pt x="146114" y="122129"/>
                  <a:pt x="150312" y="126327"/>
                  <a:pt x="150312" y="131523"/>
                </a:cubicBezTo>
                <a:cubicBezTo>
                  <a:pt x="150312" y="136720"/>
                  <a:pt x="146114" y="140918"/>
                  <a:pt x="140918" y="140918"/>
                </a:cubicBezTo>
                <a:lnTo>
                  <a:pt x="23486" y="140918"/>
                </a:lnTo>
                <a:cubicBezTo>
                  <a:pt x="10510" y="140918"/>
                  <a:pt x="0" y="130408"/>
                  <a:pt x="0" y="117432"/>
                </a:cubicBezTo>
                <a:lnTo>
                  <a:pt x="0" y="18789"/>
                </a:lnTo>
                <a:cubicBezTo>
                  <a:pt x="0" y="13593"/>
                  <a:pt x="4198" y="9395"/>
                  <a:pt x="9395" y="9395"/>
                </a:cubicBezTo>
                <a:close/>
                <a:moveTo>
                  <a:pt x="37578" y="28184"/>
                </a:moveTo>
                <a:cubicBezTo>
                  <a:pt x="37578" y="22987"/>
                  <a:pt x="41776" y="18789"/>
                  <a:pt x="46973" y="18789"/>
                </a:cubicBezTo>
                <a:lnTo>
                  <a:pt x="103340" y="18789"/>
                </a:lnTo>
                <a:cubicBezTo>
                  <a:pt x="108536" y="18789"/>
                  <a:pt x="112734" y="22987"/>
                  <a:pt x="112734" y="28184"/>
                </a:cubicBezTo>
                <a:cubicBezTo>
                  <a:pt x="112734" y="33380"/>
                  <a:pt x="108536" y="37578"/>
                  <a:pt x="103340" y="37578"/>
                </a:cubicBezTo>
                <a:lnTo>
                  <a:pt x="46973" y="37578"/>
                </a:lnTo>
                <a:cubicBezTo>
                  <a:pt x="41776" y="37578"/>
                  <a:pt x="37578" y="33380"/>
                  <a:pt x="37578" y="28184"/>
                </a:cubicBezTo>
                <a:close/>
                <a:moveTo>
                  <a:pt x="46973" y="51670"/>
                </a:moveTo>
                <a:lnTo>
                  <a:pt x="84551" y="51670"/>
                </a:lnTo>
                <a:cubicBezTo>
                  <a:pt x="89747" y="51670"/>
                  <a:pt x="93945" y="55868"/>
                  <a:pt x="93945" y="61064"/>
                </a:cubicBezTo>
                <a:cubicBezTo>
                  <a:pt x="93945" y="66261"/>
                  <a:pt x="89747" y="70459"/>
                  <a:pt x="84551" y="70459"/>
                </a:cubicBezTo>
                <a:lnTo>
                  <a:pt x="46973" y="70459"/>
                </a:lnTo>
                <a:cubicBezTo>
                  <a:pt x="41776" y="70459"/>
                  <a:pt x="37578" y="66261"/>
                  <a:pt x="37578" y="61064"/>
                </a:cubicBezTo>
                <a:cubicBezTo>
                  <a:pt x="37578" y="55868"/>
                  <a:pt x="41776" y="51670"/>
                  <a:pt x="46973" y="51670"/>
                </a:cubicBezTo>
                <a:close/>
                <a:moveTo>
                  <a:pt x="46973" y="84551"/>
                </a:moveTo>
                <a:lnTo>
                  <a:pt x="122129" y="84551"/>
                </a:lnTo>
                <a:cubicBezTo>
                  <a:pt x="127325" y="84551"/>
                  <a:pt x="131523" y="88749"/>
                  <a:pt x="131523" y="93945"/>
                </a:cubicBezTo>
                <a:cubicBezTo>
                  <a:pt x="131523" y="99142"/>
                  <a:pt x="127325" y="103340"/>
                  <a:pt x="122129" y="103340"/>
                </a:cubicBezTo>
                <a:lnTo>
                  <a:pt x="46973" y="103340"/>
                </a:lnTo>
                <a:cubicBezTo>
                  <a:pt x="41776" y="103340"/>
                  <a:pt x="37578" y="99142"/>
                  <a:pt x="37578" y="93945"/>
                </a:cubicBezTo>
                <a:cubicBezTo>
                  <a:pt x="37578" y="88749"/>
                  <a:pt x="41776" y="84551"/>
                  <a:pt x="46973" y="84551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53" name="Text 51"/>
          <p:cNvSpPr/>
          <p:nvPr/>
        </p:nvSpPr>
        <p:spPr>
          <a:xfrm>
            <a:off x="8704441" y="1369512"/>
            <a:ext cx="1144044" cy="2338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15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Byte Statistics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270205" y="1803748"/>
            <a:ext cx="3515638" cy="4342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Statistical properties reveal </a:t>
            </a:r>
            <a:r>
              <a:rPr lang="en-US" sz="1052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characteristics</a:t>
            </a:r>
            <a:r>
              <a:rPr lang="en-US" sz="1052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invisible to other methods.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273545" y="2341532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8401102" y="2486832"/>
            <a:ext cx="102296" cy="116910"/>
          </a:xfrm>
          <a:custGeom>
            <a:avLst/>
            <a:gdLst/>
            <a:ahLst/>
            <a:cxnLst/>
            <a:rect l="l" t="t" r="r" b="b"/>
            <a:pathLst>
              <a:path w="102296" h="116910">
                <a:moveTo>
                  <a:pt x="7307" y="29227"/>
                </a:moveTo>
                <a:cubicBezTo>
                  <a:pt x="3265" y="29227"/>
                  <a:pt x="0" y="32493"/>
                  <a:pt x="0" y="36534"/>
                </a:cubicBezTo>
                <a:cubicBezTo>
                  <a:pt x="0" y="40576"/>
                  <a:pt x="3265" y="43841"/>
                  <a:pt x="7307" y="43841"/>
                </a:cubicBezTo>
                <a:lnTo>
                  <a:pt x="94989" y="43841"/>
                </a:lnTo>
                <a:cubicBezTo>
                  <a:pt x="99031" y="43841"/>
                  <a:pt x="102296" y="40576"/>
                  <a:pt x="102296" y="36534"/>
                </a:cubicBezTo>
                <a:cubicBezTo>
                  <a:pt x="102296" y="32493"/>
                  <a:pt x="99031" y="29227"/>
                  <a:pt x="94989" y="29227"/>
                </a:cubicBezTo>
                <a:lnTo>
                  <a:pt x="7307" y="29227"/>
                </a:lnTo>
                <a:close/>
                <a:moveTo>
                  <a:pt x="7307" y="73068"/>
                </a:moveTo>
                <a:cubicBezTo>
                  <a:pt x="3265" y="73068"/>
                  <a:pt x="0" y="76334"/>
                  <a:pt x="0" y="80375"/>
                </a:cubicBezTo>
                <a:cubicBezTo>
                  <a:pt x="0" y="84417"/>
                  <a:pt x="3265" y="87682"/>
                  <a:pt x="7307" y="87682"/>
                </a:cubicBezTo>
                <a:lnTo>
                  <a:pt x="94989" y="87682"/>
                </a:lnTo>
                <a:cubicBezTo>
                  <a:pt x="99031" y="87682"/>
                  <a:pt x="102296" y="84417"/>
                  <a:pt x="102296" y="80375"/>
                </a:cubicBezTo>
                <a:cubicBezTo>
                  <a:pt x="102296" y="76334"/>
                  <a:pt x="99031" y="73068"/>
                  <a:pt x="94989" y="73068"/>
                </a:cubicBezTo>
                <a:lnTo>
                  <a:pt x="7307" y="73068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57" name="Text 55"/>
          <p:cNvSpPr/>
          <p:nvPr/>
        </p:nvSpPr>
        <p:spPr>
          <a:xfrm>
            <a:off x="8590036" y="2445079"/>
            <a:ext cx="784964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Mean Value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8377094" y="2678898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Average byte value (0-255)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273545" y="3016686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8393796" y="3161986"/>
            <a:ext cx="116910" cy="116910"/>
          </a:xfrm>
          <a:custGeom>
            <a:avLst/>
            <a:gdLst/>
            <a:ahLst/>
            <a:cxnLst/>
            <a:rect l="l" t="t" r="r" b="b"/>
            <a:pathLst>
              <a:path w="116910" h="116910">
                <a:moveTo>
                  <a:pt x="14614" y="21921"/>
                </a:moveTo>
                <a:cubicBezTo>
                  <a:pt x="14614" y="17879"/>
                  <a:pt x="17879" y="14614"/>
                  <a:pt x="21921" y="14614"/>
                </a:cubicBezTo>
                <a:lnTo>
                  <a:pt x="58455" y="14614"/>
                </a:lnTo>
                <a:cubicBezTo>
                  <a:pt x="62496" y="14614"/>
                  <a:pt x="65762" y="17879"/>
                  <a:pt x="65762" y="21921"/>
                </a:cubicBezTo>
                <a:lnTo>
                  <a:pt x="65762" y="87682"/>
                </a:lnTo>
                <a:lnTo>
                  <a:pt x="87682" y="87682"/>
                </a:lnTo>
                <a:lnTo>
                  <a:pt x="87682" y="58455"/>
                </a:lnTo>
                <a:cubicBezTo>
                  <a:pt x="87682" y="54413"/>
                  <a:pt x="90947" y="51148"/>
                  <a:pt x="94989" y="51148"/>
                </a:cubicBezTo>
                <a:lnTo>
                  <a:pt x="109603" y="51148"/>
                </a:lnTo>
                <a:cubicBezTo>
                  <a:pt x="113644" y="51148"/>
                  <a:pt x="116910" y="54413"/>
                  <a:pt x="116910" y="58455"/>
                </a:cubicBezTo>
                <a:cubicBezTo>
                  <a:pt x="116910" y="62496"/>
                  <a:pt x="113644" y="65762"/>
                  <a:pt x="109603" y="65762"/>
                </a:cubicBezTo>
                <a:lnTo>
                  <a:pt x="102296" y="65762"/>
                </a:lnTo>
                <a:lnTo>
                  <a:pt x="102296" y="94989"/>
                </a:lnTo>
                <a:cubicBezTo>
                  <a:pt x="102296" y="99031"/>
                  <a:pt x="99031" y="102296"/>
                  <a:pt x="94989" y="102296"/>
                </a:cubicBezTo>
                <a:lnTo>
                  <a:pt x="58455" y="102296"/>
                </a:lnTo>
                <a:cubicBezTo>
                  <a:pt x="54413" y="102296"/>
                  <a:pt x="51148" y="99031"/>
                  <a:pt x="51148" y="94989"/>
                </a:cubicBezTo>
                <a:lnTo>
                  <a:pt x="51148" y="29227"/>
                </a:lnTo>
                <a:lnTo>
                  <a:pt x="29227" y="29227"/>
                </a:lnTo>
                <a:lnTo>
                  <a:pt x="29227" y="58455"/>
                </a:lnTo>
                <a:cubicBezTo>
                  <a:pt x="29227" y="62496"/>
                  <a:pt x="25962" y="65762"/>
                  <a:pt x="21921" y="65762"/>
                </a:cubicBezTo>
                <a:lnTo>
                  <a:pt x="7307" y="65762"/>
                </a:lnTo>
                <a:cubicBezTo>
                  <a:pt x="3265" y="65762"/>
                  <a:pt x="0" y="62496"/>
                  <a:pt x="0" y="58455"/>
                </a:cubicBezTo>
                <a:cubicBezTo>
                  <a:pt x="0" y="54413"/>
                  <a:pt x="3265" y="51148"/>
                  <a:pt x="7307" y="51148"/>
                </a:cubicBezTo>
                <a:lnTo>
                  <a:pt x="14614" y="51148"/>
                </a:lnTo>
                <a:lnTo>
                  <a:pt x="14614" y="21921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61" name="Text 59"/>
          <p:cNvSpPr/>
          <p:nvPr/>
        </p:nvSpPr>
        <p:spPr>
          <a:xfrm>
            <a:off x="8590036" y="3120233"/>
            <a:ext cx="1235901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Standard Deviation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377094" y="3354052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Byte value distribution spread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273545" y="3691835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64" name="Shape 62"/>
          <p:cNvSpPr/>
          <p:nvPr/>
        </p:nvSpPr>
        <p:spPr>
          <a:xfrm>
            <a:off x="8393796" y="3837140"/>
            <a:ext cx="116910" cy="116910"/>
          </a:xfrm>
          <a:custGeom>
            <a:avLst/>
            <a:gdLst/>
            <a:ahLst/>
            <a:cxnLst/>
            <a:rect l="l" t="t" r="r" b="b"/>
            <a:pathLst>
              <a:path w="116910" h="116910">
                <a:moveTo>
                  <a:pt x="0" y="58455"/>
                </a:moveTo>
                <a:cubicBezTo>
                  <a:pt x="0" y="26193"/>
                  <a:pt x="26193" y="0"/>
                  <a:pt x="58455" y="0"/>
                </a:cubicBezTo>
                <a:cubicBezTo>
                  <a:pt x="90717" y="0"/>
                  <a:pt x="116910" y="26193"/>
                  <a:pt x="116910" y="58455"/>
                </a:cubicBezTo>
                <a:cubicBezTo>
                  <a:pt x="116910" y="90717"/>
                  <a:pt x="90717" y="116910"/>
                  <a:pt x="58455" y="116910"/>
                </a:cubicBezTo>
                <a:cubicBezTo>
                  <a:pt x="26193" y="116910"/>
                  <a:pt x="0" y="90717"/>
                  <a:pt x="0" y="58455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65" name="Text 63"/>
          <p:cNvSpPr/>
          <p:nvPr/>
        </p:nvSpPr>
        <p:spPr>
          <a:xfrm>
            <a:off x="8590036" y="3795386"/>
            <a:ext cx="977030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Null Byte Ratio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377094" y="4029205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Percentage of 0x00 bytes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8273545" y="4366989"/>
            <a:ext cx="3447163" cy="599579"/>
          </a:xfrm>
          <a:custGeom>
            <a:avLst/>
            <a:gdLst/>
            <a:ahLst/>
            <a:cxnLst/>
            <a:rect l="l" t="t" r="r" b="b"/>
            <a:pathLst>
              <a:path w="3447163" h="599579">
                <a:moveTo>
                  <a:pt x="66805" y="0"/>
                </a:moveTo>
                <a:lnTo>
                  <a:pt x="3380358" y="0"/>
                </a:lnTo>
                <a:cubicBezTo>
                  <a:pt x="3417253" y="0"/>
                  <a:pt x="3447163" y="29910"/>
                  <a:pt x="3447163" y="66805"/>
                </a:cubicBezTo>
                <a:lnTo>
                  <a:pt x="3447163" y="532774"/>
                </a:lnTo>
                <a:cubicBezTo>
                  <a:pt x="3447163" y="569670"/>
                  <a:pt x="3417253" y="599579"/>
                  <a:pt x="3380358" y="599579"/>
                </a:cubicBezTo>
                <a:lnTo>
                  <a:pt x="66805" y="599579"/>
                </a:lnTo>
                <a:cubicBezTo>
                  <a:pt x="29910" y="599579"/>
                  <a:pt x="0" y="569670"/>
                  <a:pt x="0" y="532774"/>
                </a:cubicBezTo>
                <a:lnTo>
                  <a:pt x="0" y="66805"/>
                </a:lnTo>
                <a:cubicBezTo>
                  <a:pt x="0" y="29910"/>
                  <a:pt x="29910" y="0"/>
                  <a:pt x="66805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68" name="Shape 66"/>
          <p:cNvSpPr/>
          <p:nvPr/>
        </p:nvSpPr>
        <p:spPr>
          <a:xfrm>
            <a:off x="8408409" y="4512293"/>
            <a:ext cx="87682" cy="116910"/>
          </a:xfrm>
          <a:custGeom>
            <a:avLst/>
            <a:gdLst/>
            <a:ahLst/>
            <a:cxnLst/>
            <a:rect l="l" t="t" r="r" b="b"/>
            <a:pathLst>
              <a:path w="87682" h="116910">
                <a:moveTo>
                  <a:pt x="49002" y="3973"/>
                </a:moveTo>
                <a:cubicBezTo>
                  <a:pt x="46147" y="1119"/>
                  <a:pt x="41512" y="1119"/>
                  <a:pt x="38658" y="3973"/>
                </a:cubicBezTo>
                <a:lnTo>
                  <a:pt x="2124" y="40507"/>
                </a:lnTo>
                <a:cubicBezTo>
                  <a:pt x="-731" y="43362"/>
                  <a:pt x="-731" y="47997"/>
                  <a:pt x="2124" y="50851"/>
                </a:cubicBezTo>
                <a:cubicBezTo>
                  <a:pt x="4978" y="53705"/>
                  <a:pt x="9613" y="53705"/>
                  <a:pt x="12467" y="50851"/>
                </a:cubicBezTo>
                <a:lnTo>
                  <a:pt x="36534" y="26784"/>
                </a:lnTo>
                <a:lnTo>
                  <a:pt x="36534" y="111429"/>
                </a:lnTo>
                <a:cubicBezTo>
                  <a:pt x="36534" y="115471"/>
                  <a:pt x="39799" y="118736"/>
                  <a:pt x="43841" y="118736"/>
                </a:cubicBezTo>
                <a:cubicBezTo>
                  <a:pt x="47883" y="118736"/>
                  <a:pt x="51148" y="115471"/>
                  <a:pt x="51148" y="111429"/>
                </a:cubicBezTo>
                <a:lnTo>
                  <a:pt x="51148" y="26784"/>
                </a:lnTo>
                <a:lnTo>
                  <a:pt x="75215" y="50851"/>
                </a:lnTo>
                <a:cubicBezTo>
                  <a:pt x="78069" y="53705"/>
                  <a:pt x="82704" y="53705"/>
                  <a:pt x="85559" y="50851"/>
                </a:cubicBezTo>
                <a:cubicBezTo>
                  <a:pt x="88413" y="47997"/>
                  <a:pt x="88413" y="43362"/>
                  <a:pt x="85559" y="40507"/>
                </a:cubicBezTo>
                <a:lnTo>
                  <a:pt x="49024" y="3973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69" name="Text 67"/>
          <p:cNvSpPr/>
          <p:nvPr/>
        </p:nvSpPr>
        <p:spPr>
          <a:xfrm>
            <a:off x="8590036" y="4470540"/>
            <a:ext cx="1018784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Byte Ratio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377094" y="4704359"/>
            <a:ext cx="3298521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Percentage of high-value bytes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350729" y="5928986"/>
            <a:ext cx="5678466" cy="592899"/>
          </a:xfrm>
          <a:custGeom>
            <a:avLst/>
            <a:gdLst/>
            <a:ahLst/>
            <a:cxnLst/>
            <a:rect l="l" t="t" r="r" b="b"/>
            <a:pathLst>
              <a:path w="5678466" h="592899">
                <a:moveTo>
                  <a:pt x="33403" y="0"/>
                </a:moveTo>
                <a:lnTo>
                  <a:pt x="5611658" y="0"/>
                </a:lnTo>
                <a:cubicBezTo>
                  <a:pt x="5648555" y="0"/>
                  <a:pt x="5678466" y="29911"/>
                  <a:pt x="5678466" y="66808"/>
                </a:cubicBezTo>
                <a:lnTo>
                  <a:pt x="5678466" y="526091"/>
                </a:lnTo>
                <a:cubicBezTo>
                  <a:pt x="5678466" y="562988"/>
                  <a:pt x="5648555" y="592899"/>
                  <a:pt x="5611658" y="592899"/>
                </a:cubicBezTo>
                <a:lnTo>
                  <a:pt x="33403" y="592899"/>
                </a:lnTo>
                <a:cubicBezTo>
                  <a:pt x="14955" y="592899"/>
                  <a:pt x="0" y="577944"/>
                  <a:pt x="0" y="559496"/>
                </a:cubicBezTo>
                <a:lnTo>
                  <a:pt x="0" y="33403"/>
                </a:lnTo>
                <a:cubicBezTo>
                  <a:pt x="0" y="14967"/>
                  <a:pt x="14967" y="0"/>
                  <a:pt x="33403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</p:sp>
      <p:sp>
        <p:nvSpPr>
          <p:cNvPr id="72" name="Shape 70"/>
          <p:cNvSpPr/>
          <p:nvPr/>
        </p:nvSpPr>
        <p:spPr>
          <a:xfrm>
            <a:off x="350729" y="5928986"/>
            <a:ext cx="33403" cy="592899"/>
          </a:xfrm>
          <a:custGeom>
            <a:avLst/>
            <a:gdLst/>
            <a:ahLst/>
            <a:cxnLst/>
            <a:rect l="l" t="t" r="r" b="b"/>
            <a:pathLst>
              <a:path w="33403" h="592899">
                <a:moveTo>
                  <a:pt x="33403" y="0"/>
                </a:moveTo>
                <a:lnTo>
                  <a:pt x="33403" y="0"/>
                </a:lnTo>
                <a:lnTo>
                  <a:pt x="33403" y="592899"/>
                </a:lnTo>
                <a:lnTo>
                  <a:pt x="33403" y="592899"/>
                </a:lnTo>
                <a:cubicBezTo>
                  <a:pt x="14955" y="592899"/>
                  <a:pt x="0" y="577944"/>
                  <a:pt x="0" y="559496"/>
                </a:cubicBezTo>
                <a:lnTo>
                  <a:pt x="0" y="33403"/>
                </a:lnTo>
                <a:cubicBezTo>
                  <a:pt x="0" y="14955"/>
                  <a:pt x="14955" y="0"/>
                  <a:pt x="33403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3" name="Shape 71"/>
          <p:cNvSpPr/>
          <p:nvPr/>
        </p:nvSpPr>
        <p:spPr>
          <a:xfrm>
            <a:off x="501041" y="6062597"/>
            <a:ext cx="100208" cy="133611"/>
          </a:xfrm>
          <a:custGeom>
            <a:avLst/>
            <a:gdLst/>
            <a:ahLst/>
            <a:cxnLst/>
            <a:rect l="l" t="t" r="r" b="b"/>
            <a:pathLst>
              <a:path w="100208" h="133611">
                <a:moveTo>
                  <a:pt x="76435" y="100208"/>
                </a:moveTo>
                <a:cubicBezTo>
                  <a:pt x="78340" y="94389"/>
                  <a:pt x="82150" y="89117"/>
                  <a:pt x="86456" y="84577"/>
                </a:cubicBezTo>
                <a:cubicBezTo>
                  <a:pt x="94989" y="75600"/>
                  <a:pt x="100208" y="63465"/>
                  <a:pt x="100208" y="50104"/>
                </a:cubicBezTo>
                <a:cubicBezTo>
                  <a:pt x="100208" y="22442"/>
                  <a:pt x="77766" y="0"/>
                  <a:pt x="50104" y="0"/>
                </a:cubicBezTo>
                <a:cubicBezTo>
                  <a:pt x="22442" y="0"/>
                  <a:pt x="0" y="22442"/>
                  <a:pt x="0" y="50104"/>
                </a:cubicBezTo>
                <a:cubicBezTo>
                  <a:pt x="0" y="63465"/>
                  <a:pt x="5219" y="75600"/>
                  <a:pt x="13753" y="84577"/>
                </a:cubicBezTo>
                <a:cubicBezTo>
                  <a:pt x="18058" y="89117"/>
                  <a:pt x="21894" y="94389"/>
                  <a:pt x="23773" y="100208"/>
                </a:cubicBezTo>
                <a:lnTo>
                  <a:pt x="76409" y="100208"/>
                </a:lnTo>
                <a:close/>
                <a:moveTo>
                  <a:pt x="75156" y="112734"/>
                </a:moveTo>
                <a:lnTo>
                  <a:pt x="25052" y="112734"/>
                </a:lnTo>
                <a:lnTo>
                  <a:pt x="25052" y="116910"/>
                </a:lnTo>
                <a:cubicBezTo>
                  <a:pt x="25052" y="128444"/>
                  <a:pt x="34394" y="137786"/>
                  <a:pt x="45929" y="137786"/>
                </a:cubicBezTo>
                <a:lnTo>
                  <a:pt x="54279" y="137786"/>
                </a:lnTo>
                <a:cubicBezTo>
                  <a:pt x="65814" y="137786"/>
                  <a:pt x="75156" y="128444"/>
                  <a:pt x="75156" y="116910"/>
                </a:cubicBezTo>
                <a:lnTo>
                  <a:pt x="75156" y="112734"/>
                </a:lnTo>
                <a:close/>
                <a:moveTo>
                  <a:pt x="48016" y="29227"/>
                </a:moveTo>
                <a:cubicBezTo>
                  <a:pt x="37630" y="29227"/>
                  <a:pt x="29227" y="37630"/>
                  <a:pt x="29227" y="48016"/>
                </a:cubicBezTo>
                <a:cubicBezTo>
                  <a:pt x="29227" y="51487"/>
                  <a:pt x="26435" y="54279"/>
                  <a:pt x="22964" y="54279"/>
                </a:cubicBezTo>
                <a:cubicBezTo>
                  <a:pt x="19494" y="54279"/>
                  <a:pt x="16701" y="51487"/>
                  <a:pt x="16701" y="48016"/>
                </a:cubicBezTo>
                <a:cubicBezTo>
                  <a:pt x="16701" y="30715"/>
                  <a:pt x="30715" y="16701"/>
                  <a:pt x="48016" y="16701"/>
                </a:cubicBezTo>
                <a:cubicBezTo>
                  <a:pt x="51487" y="16701"/>
                  <a:pt x="54279" y="19494"/>
                  <a:pt x="54279" y="22964"/>
                </a:cubicBezTo>
                <a:cubicBezTo>
                  <a:pt x="54279" y="26435"/>
                  <a:pt x="51487" y="29227"/>
                  <a:pt x="48016" y="29227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4" name="Text 72"/>
          <p:cNvSpPr/>
          <p:nvPr/>
        </p:nvSpPr>
        <p:spPr>
          <a:xfrm>
            <a:off x="701458" y="6029195"/>
            <a:ext cx="1461370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Import Analysis Insight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467638" y="6263014"/>
            <a:ext cx="5519803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Combining networking + crypto APIs increases malware probability to 78%.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6177628" y="5928986"/>
            <a:ext cx="5678466" cy="592899"/>
          </a:xfrm>
          <a:custGeom>
            <a:avLst/>
            <a:gdLst/>
            <a:ahLst/>
            <a:cxnLst/>
            <a:rect l="l" t="t" r="r" b="b"/>
            <a:pathLst>
              <a:path w="5678466" h="592899">
                <a:moveTo>
                  <a:pt x="33403" y="0"/>
                </a:moveTo>
                <a:lnTo>
                  <a:pt x="5611658" y="0"/>
                </a:lnTo>
                <a:cubicBezTo>
                  <a:pt x="5648555" y="0"/>
                  <a:pt x="5678466" y="29911"/>
                  <a:pt x="5678466" y="66808"/>
                </a:cubicBezTo>
                <a:lnTo>
                  <a:pt x="5678466" y="526091"/>
                </a:lnTo>
                <a:cubicBezTo>
                  <a:pt x="5678466" y="562988"/>
                  <a:pt x="5648555" y="592899"/>
                  <a:pt x="5611658" y="592899"/>
                </a:cubicBezTo>
                <a:lnTo>
                  <a:pt x="33403" y="592899"/>
                </a:lnTo>
                <a:cubicBezTo>
                  <a:pt x="14955" y="592899"/>
                  <a:pt x="0" y="577944"/>
                  <a:pt x="0" y="559496"/>
                </a:cubicBezTo>
                <a:lnTo>
                  <a:pt x="0" y="33403"/>
                </a:lnTo>
                <a:cubicBezTo>
                  <a:pt x="0" y="14967"/>
                  <a:pt x="14967" y="0"/>
                  <a:pt x="33403" y="0"/>
                </a:cubicBezTo>
                <a:close/>
              </a:path>
            </a:pathLst>
          </a:custGeom>
          <a:solidFill>
            <a:srgbClr val="3FB950">
              <a:alpha val="10196"/>
            </a:srgbClr>
          </a:solidFill>
          <a:ln/>
        </p:spPr>
      </p:sp>
      <p:sp>
        <p:nvSpPr>
          <p:cNvPr id="77" name="Shape 75"/>
          <p:cNvSpPr/>
          <p:nvPr/>
        </p:nvSpPr>
        <p:spPr>
          <a:xfrm>
            <a:off x="6177628" y="5928986"/>
            <a:ext cx="33403" cy="592899"/>
          </a:xfrm>
          <a:custGeom>
            <a:avLst/>
            <a:gdLst/>
            <a:ahLst/>
            <a:cxnLst/>
            <a:rect l="l" t="t" r="r" b="b"/>
            <a:pathLst>
              <a:path w="33403" h="592899">
                <a:moveTo>
                  <a:pt x="33403" y="0"/>
                </a:moveTo>
                <a:lnTo>
                  <a:pt x="33403" y="0"/>
                </a:lnTo>
                <a:lnTo>
                  <a:pt x="33403" y="592899"/>
                </a:lnTo>
                <a:lnTo>
                  <a:pt x="33403" y="592899"/>
                </a:lnTo>
                <a:cubicBezTo>
                  <a:pt x="14955" y="592899"/>
                  <a:pt x="0" y="577944"/>
                  <a:pt x="0" y="559496"/>
                </a:cubicBezTo>
                <a:lnTo>
                  <a:pt x="0" y="33403"/>
                </a:lnTo>
                <a:cubicBezTo>
                  <a:pt x="0" y="14955"/>
                  <a:pt x="14955" y="0"/>
                  <a:pt x="33403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78" name="Shape 76"/>
          <p:cNvSpPr/>
          <p:nvPr/>
        </p:nvSpPr>
        <p:spPr>
          <a:xfrm>
            <a:off x="6327940" y="6062597"/>
            <a:ext cx="100208" cy="133611"/>
          </a:xfrm>
          <a:custGeom>
            <a:avLst/>
            <a:gdLst/>
            <a:ahLst/>
            <a:cxnLst/>
            <a:rect l="l" t="t" r="r" b="b"/>
            <a:pathLst>
              <a:path w="100208" h="133611">
                <a:moveTo>
                  <a:pt x="76435" y="100208"/>
                </a:moveTo>
                <a:cubicBezTo>
                  <a:pt x="78340" y="94389"/>
                  <a:pt x="82150" y="89117"/>
                  <a:pt x="86456" y="84577"/>
                </a:cubicBezTo>
                <a:cubicBezTo>
                  <a:pt x="94989" y="75600"/>
                  <a:pt x="100208" y="63465"/>
                  <a:pt x="100208" y="50104"/>
                </a:cubicBezTo>
                <a:cubicBezTo>
                  <a:pt x="100208" y="22442"/>
                  <a:pt x="77766" y="0"/>
                  <a:pt x="50104" y="0"/>
                </a:cubicBezTo>
                <a:cubicBezTo>
                  <a:pt x="22442" y="0"/>
                  <a:pt x="0" y="22442"/>
                  <a:pt x="0" y="50104"/>
                </a:cubicBezTo>
                <a:cubicBezTo>
                  <a:pt x="0" y="63465"/>
                  <a:pt x="5219" y="75600"/>
                  <a:pt x="13753" y="84577"/>
                </a:cubicBezTo>
                <a:cubicBezTo>
                  <a:pt x="18058" y="89117"/>
                  <a:pt x="21894" y="94389"/>
                  <a:pt x="23773" y="100208"/>
                </a:cubicBezTo>
                <a:lnTo>
                  <a:pt x="76409" y="100208"/>
                </a:lnTo>
                <a:close/>
                <a:moveTo>
                  <a:pt x="75156" y="112734"/>
                </a:moveTo>
                <a:lnTo>
                  <a:pt x="25052" y="112734"/>
                </a:lnTo>
                <a:lnTo>
                  <a:pt x="25052" y="116910"/>
                </a:lnTo>
                <a:cubicBezTo>
                  <a:pt x="25052" y="128444"/>
                  <a:pt x="34394" y="137786"/>
                  <a:pt x="45929" y="137786"/>
                </a:cubicBezTo>
                <a:lnTo>
                  <a:pt x="54279" y="137786"/>
                </a:lnTo>
                <a:cubicBezTo>
                  <a:pt x="65814" y="137786"/>
                  <a:pt x="75156" y="128444"/>
                  <a:pt x="75156" y="116910"/>
                </a:cubicBezTo>
                <a:lnTo>
                  <a:pt x="75156" y="112734"/>
                </a:lnTo>
                <a:close/>
                <a:moveTo>
                  <a:pt x="48016" y="29227"/>
                </a:moveTo>
                <a:cubicBezTo>
                  <a:pt x="37630" y="29227"/>
                  <a:pt x="29227" y="37630"/>
                  <a:pt x="29227" y="48016"/>
                </a:cubicBezTo>
                <a:cubicBezTo>
                  <a:pt x="29227" y="51487"/>
                  <a:pt x="26435" y="54279"/>
                  <a:pt x="22964" y="54279"/>
                </a:cubicBezTo>
                <a:cubicBezTo>
                  <a:pt x="19494" y="54279"/>
                  <a:pt x="16701" y="51487"/>
                  <a:pt x="16701" y="48016"/>
                </a:cubicBezTo>
                <a:cubicBezTo>
                  <a:pt x="16701" y="30715"/>
                  <a:pt x="30715" y="16701"/>
                  <a:pt x="48016" y="16701"/>
                </a:cubicBezTo>
                <a:cubicBezTo>
                  <a:pt x="51487" y="16701"/>
                  <a:pt x="54279" y="19494"/>
                  <a:pt x="54279" y="22964"/>
                </a:cubicBezTo>
                <a:cubicBezTo>
                  <a:pt x="54279" y="26435"/>
                  <a:pt x="51487" y="29227"/>
                  <a:pt x="48016" y="29227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79" name="Text 77"/>
          <p:cNvSpPr/>
          <p:nvPr/>
        </p:nvSpPr>
        <p:spPr>
          <a:xfrm>
            <a:off x="6528357" y="6029195"/>
            <a:ext cx="1469721" cy="2004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52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 Detection Power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6294538" y="6263014"/>
            <a:ext cx="5519803" cy="1586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2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 features detect 85% of malware with embedded C&amp;C communications.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1274" y="341274"/>
            <a:ext cx="1877005" cy="341274"/>
          </a:xfrm>
          <a:custGeom>
            <a:avLst/>
            <a:gdLst/>
            <a:ahLst/>
            <a:cxnLst/>
            <a:rect l="l" t="t" r="r" b="b"/>
            <a:pathLst>
              <a:path w="1877005" h="341274">
                <a:moveTo>
                  <a:pt x="68255" y="0"/>
                </a:moveTo>
                <a:lnTo>
                  <a:pt x="1808750" y="0"/>
                </a:lnTo>
                <a:cubicBezTo>
                  <a:pt x="1846446" y="0"/>
                  <a:pt x="1877005" y="30559"/>
                  <a:pt x="1877005" y="68255"/>
                </a:cubicBezTo>
                <a:lnTo>
                  <a:pt x="1877005" y="273019"/>
                </a:lnTo>
                <a:cubicBezTo>
                  <a:pt x="1877005" y="310715"/>
                  <a:pt x="1846446" y="341274"/>
                  <a:pt x="1808750" y="341274"/>
                </a:cubicBezTo>
                <a:lnTo>
                  <a:pt x="68255" y="341274"/>
                </a:lnTo>
                <a:cubicBezTo>
                  <a:pt x="30559" y="341274"/>
                  <a:pt x="0" y="310715"/>
                  <a:pt x="0" y="273019"/>
                </a:cubicBezTo>
                <a:lnTo>
                  <a:pt x="0" y="68255"/>
                </a:lnTo>
                <a:cubicBezTo>
                  <a:pt x="0" y="30559"/>
                  <a:pt x="30559" y="0"/>
                  <a:pt x="68255" y="0"/>
                </a:cubicBezTo>
                <a:close/>
              </a:path>
            </a:pathLst>
          </a:custGeom>
          <a:solidFill>
            <a:srgbClr val="3FB950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477783" y="416352"/>
            <a:ext cx="1669895" cy="18428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kern="0" spc="54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CATEGORY 04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1274" y="784929"/>
            <a:ext cx="11663026" cy="3412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18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Resources &amp; Packer Indicators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8337" y="1296840"/>
            <a:ext cx="5639547" cy="5178827"/>
          </a:xfrm>
          <a:custGeom>
            <a:avLst/>
            <a:gdLst/>
            <a:ahLst/>
            <a:cxnLst/>
            <a:rect l="l" t="t" r="r" b="b"/>
            <a:pathLst>
              <a:path w="5639547" h="5178827">
                <a:moveTo>
                  <a:pt x="34127" y="0"/>
                </a:moveTo>
                <a:lnTo>
                  <a:pt x="5537161" y="0"/>
                </a:lnTo>
                <a:cubicBezTo>
                  <a:pt x="5593707" y="0"/>
                  <a:pt x="5639547" y="45840"/>
                  <a:pt x="5639547" y="102385"/>
                </a:cubicBezTo>
                <a:lnTo>
                  <a:pt x="5639547" y="5076442"/>
                </a:lnTo>
                <a:cubicBezTo>
                  <a:pt x="5639547" y="5132988"/>
                  <a:pt x="5593707" y="5178827"/>
                  <a:pt x="5537161" y="5178827"/>
                </a:cubicBezTo>
                <a:lnTo>
                  <a:pt x="34127" y="5178827"/>
                </a:lnTo>
                <a:cubicBezTo>
                  <a:pt x="15279" y="5178827"/>
                  <a:pt x="0" y="5163548"/>
                  <a:pt x="0" y="5144700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" name="Shape 4"/>
          <p:cNvSpPr/>
          <p:nvPr/>
        </p:nvSpPr>
        <p:spPr>
          <a:xfrm>
            <a:off x="358337" y="1296840"/>
            <a:ext cx="34127" cy="5178827"/>
          </a:xfrm>
          <a:custGeom>
            <a:avLst/>
            <a:gdLst/>
            <a:ahLst/>
            <a:cxnLst/>
            <a:rect l="l" t="t" r="r" b="b"/>
            <a:pathLst>
              <a:path w="34127" h="5178827">
                <a:moveTo>
                  <a:pt x="34127" y="0"/>
                </a:moveTo>
                <a:lnTo>
                  <a:pt x="34127" y="0"/>
                </a:lnTo>
                <a:lnTo>
                  <a:pt x="34127" y="5178827"/>
                </a:lnTo>
                <a:lnTo>
                  <a:pt x="34127" y="5178827"/>
                </a:lnTo>
                <a:cubicBezTo>
                  <a:pt x="15279" y="5178827"/>
                  <a:pt x="0" y="5163548"/>
                  <a:pt x="0" y="5144700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" name="Shape 5"/>
          <p:cNvSpPr/>
          <p:nvPr/>
        </p:nvSpPr>
        <p:spPr>
          <a:xfrm>
            <a:off x="546038" y="1467477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68256" y="0"/>
                </a:moveTo>
                <a:lnTo>
                  <a:pt x="341272" y="0"/>
                </a:lnTo>
                <a:cubicBezTo>
                  <a:pt x="378969" y="0"/>
                  <a:pt x="409528" y="30559"/>
                  <a:pt x="409528" y="68256"/>
                </a:cubicBezTo>
                <a:lnTo>
                  <a:pt x="409528" y="341272"/>
                </a:lnTo>
                <a:cubicBezTo>
                  <a:pt x="409528" y="378969"/>
                  <a:pt x="378969" y="409528"/>
                  <a:pt x="341272" y="409528"/>
                </a:cubicBezTo>
                <a:lnTo>
                  <a:pt x="68256" y="409528"/>
                </a:lnTo>
                <a:cubicBezTo>
                  <a:pt x="30559" y="409528"/>
                  <a:pt x="0" y="378969"/>
                  <a:pt x="0" y="341272"/>
                </a:cubicBezTo>
                <a:lnTo>
                  <a:pt x="0" y="68256"/>
                </a:lnTo>
                <a:cubicBezTo>
                  <a:pt x="0" y="30559"/>
                  <a:pt x="30559" y="0"/>
                  <a:pt x="68256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65484" y="1586922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0" y="21330"/>
                </a:moveTo>
                <a:cubicBezTo>
                  <a:pt x="0" y="15431"/>
                  <a:pt x="4766" y="10665"/>
                  <a:pt x="10665" y="10665"/>
                </a:cubicBezTo>
                <a:lnTo>
                  <a:pt x="159972" y="10665"/>
                </a:lnTo>
                <a:cubicBezTo>
                  <a:pt x="165871" y="10665"/>
                  <a:pt x="170637" y="15431"/>
                  <a:pt x="170637" y="21330"/>
                </a:cubicBezTo>
                <a:lnTo>
                  <a:pt x="170637" y="31994"/>
                </a:lnTo>
                <a:cubicBezTo>
                  <a:pt x="170637" y="37893"/>
                  <a:pt x="165871" y="42659"/>
                  <a:pt x="159972" y="42659"/>
                </a:cubicBezTo>
                <a:lnTo>
                  <a:pt x="10665" y="42659"/>
                </a:lnTo>
                <a:cubicBezTo>
                  <a:pt x="4766" y="42659"/>
                  <a:pt x="0" y="37893"/>
                  <a:pt x="0" y="31994"/>
                </a:cubicBezTo>
                <a:lnTo>
                  <a:pt x="0" y="21330"/>
                </a:lnTo>
                <a:close/>
                <a:moveTo>
                  <a:pt x="10665" y="58656"/>
                </a:moveTo>
                <a:lnTo>
                  <a:pt x="159972" y="58656"/>
                </a:lnTo>
                <a:lnTo>
                  <a:pt x="159972" y="138642"/>
                </a:lnTo>
                <a:cubicBezTo>
                  <a:pt x="159972" y="150407"/>
                  <a:pt x="150407" y="159972"/>
                  <a:pt x="138642" y="159972"/>
                </a:cubicBezTo>
                <a:lnTo>
                  <a:pt x="31994" y="159972"/>
                </a:lnTo>
                <a:cubicBezTo>
                  <a:pt x="20230" y="159972"/>
                  <a:pt x="10665" y="150407"/>
                  <a:pt x="10665" y="138642"/>
                </a:cubicBezTo>
                <a:lnTo>
                  <a:pt x="10665" y="58656"/>
                </a:lnTo>
                <a:close/>
                <a:moveTo>
                  <a:pt x="61323" y="79986"/>
                </a:moveTo>
                <a:cubicBezTo>
                  <a:pt x="56890" y="79986"/>
                  <a:pt x="53324" y="83552"/>
                  <a:pt x="53324" y="87985"/>
                </a:cubicBezTo>
                <a:cubicBezTo>
                  <a:pt x="53324" y="92417"/>
                  <a:pt x="56890" y="95983"/>
                  <a:pt x="61323" y="95983"/>
                </a:cubicBezTo>
                <a:lnTo>
                  <a:pt x="109314" y="95983"/>
                </a:lnTo>
                <a:cubicBezTo>
                  <a:pt x="113747" y="95983"/>
                  <a:pt x="117313" y="92417"/>
                  <a:pt x="117313" y="87985"/>
                </a:cubicBezTo>
                <a:cubicBezTo>
                  <a:pt x="117313" y="83552"/>
                  <a:pt x="113747" y="79986"/>
                  <a:pt x="109314" y="79986"/>
                </a:cubicBezTo>
                <a:lnTo>
                  <a:pt x="61323" y="79986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9" name="Text 7"/>
          <p:cNvSpPr/>
          <p:nvPr/>
        </p:nvSpPr>
        <p:spPr>
          <a:xfrm>
            <a:off x="1092076" y="1467477"/>
            <a:ext cx="2482766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Resource Section Analysis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6038" y="2013514"/>
            <a:ext cx="5349464" cy="4436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5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Resource sections store </a:t>
            </a:r>
            <a:r>
              <a:rPr lang="en-US" sz="1075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non-executable data</a:t>
            </a:r>
            <a:r>
              <a:rPr lang="en-US" sz="1075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Anomalies can reveal malicious payloads or metadata inconsistencies.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49451" y="2597092"/>
            <a:ext cx="5270971" cy="749096"/>
          </a:xfrm>
          <a:custGeom>
            <a:avLst/>
            <a:gdLst/>
            <a:ahLst/>
            <a:cxnLst/>
            <a:rect l="l" t="t" r="r" b="b"/>
            <a:pathLst>
              <a:path w="5270971" h="749096">
                <a:moveTo>
                  <a:pt x="68258" y="0"/>
                </a:moveTo>
                <a:lnTo>
                  <a:pt x="5202713" y="0"/>
                </a:lnTo>
                <a:cubicBezTo>
                  <a:pt x="5240411" y="0"/>
                  <a:pt x="5270971" y="30560"/>
                  <a:pt x="5270971" y="68258"/>
                </a:cubicBezTo>
                <a:lnTo>
                  <a:pt x="5270971" y="680838"/>
                </a:lnTo>
                <a:cubicBezTo>
                  <a:pt x="5270971" y="718536"/>
                  <a:pt x="5240411" y="749096"/>
                  <a:pt x="5202713" y="749096"/>
                </a:cubicBezTo>
                <a:lnTo>
                  <a:pt x="68258" y="749096"/>
                </a:lnTo>
                <a:cubicBezTo>
                  <a:pt x="30585" y="749096"/>
                  <a:pt x="0" y="718510"/>
                  <a:pt x="0" y="680838"/>
                </a:cubicBezTo>
                <a:lnTo>
                  <a:pt x="0" y="68258"/>
                </a:lnTo>
                <a:cubicBezTo>
                  <a:pt x="0" y="30560"/>
                  <a:pt x="30560" y="0"/>
                  <a:pt x="68258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23500" y="2771140"/>
            <a:ext cx="102382" cy="136509"/>
          </a:xfrm>
          <a:custGeom>
            <a:avLst/>
            <a:gdLst/>
            <a:ahLst/>
            <a:cxnLst/>
            <a:rect l="l" t="t" r="r" b="b"/>
            <a:pathLst>
              <a:path w="102382" h="136509">
                <a:moveTo>
                  <a:pt x="17064" y="0"/>
                </a:moveTo>
                <a:cubicBezTo>
                  <a:pt x="7652" y="0"/>
                  <a:pt x="0" y="7652"/>
                  <a:pt x="0" y="17064"/>
                </a:cubicBezTo>
                <a:lnTo>
                  <a:pt x="0" y="119446"/>
                </a:lnTo>
                <a:cubicBezTo>
                  <a:pt x="0" y="128857"/>
                  <a:pt x="7652" y="136509"/>
                  <a:pt x="17064" y="136509"/>
                </a:cubicBezTo>
                <a:lnTo>
                  <a:pt x="85318" y="136509"/>
                </a:lnTo>
                <a:cubicBezTo>
                  <a:pt x="94730" y="136509"/>
                  <a:pt x="102382" y="128857"/>
                  <a:pt x="102382" y="119446"/>
                </a:cubicBezTo>
                <a:lnTo>
                  <a:pt x="102382" y="17064"/>
                </a:lnTo>
                <a:cubicBezTo>
                  <a:pt x="102382" y="7652"/>
                  <a:pt x="94730" y="0"/>
                  <a:pt x="85318" y="0"/>
                </a:cubicBezTo>
                <a:lnTo>
                  <a:pt x="17064" y="0"/>
                </a:lnTo>
                <a:close/>
                <a:moveTo>
                  <a:pt x="25596" y="17064"/>
                </a:moveTo>
                <a:lnTo>
                  <a:pt x="76787" y="17064"/>
                </a:lnTo>
                <a:cubicBezTo>
                  <a:pt x="81506" y="17064"/>
                  <a:pt x="85318" y="20876"/>
                  <a:pt x="85318" y="25596"/>
                </a:cubicBezTo>
                <a:lnTo>
                  <a:pt x="85318" y="34127"/>
                </a:lnTo>
                <a:cubicBezTo>
                  <a:pt x="85318" y="38847"/>
                  <a:pt x="81506" y="42659"/>
                  <a:pt x="76787" y="42659"/>
                </a:cubicBezTo>
                <a:lnTo>
                  <a:pt x="25596" y="42659"/>
                </a:lnTo>
                <a:cubicBezTo>
                  <a:pt x="20876" y="42659"/>
                  <a:pt x="17064" y="38847"/>
                  <a:pt x="17064" y="34127"/>
                </a:cubicBezTo>
                <a:lnTo>
                  <a:pt x="17064" y="25596"/>
                </a:lnTo>
                <a:cubicBezTo>
                  <a:pt x="17064" y="20876"/>
                  <a:pt x="20876" y="17064"/>
                  <a:pt x="25596" y="17064"/>
                </a:cubicBezTo>
                <a:close/>
                <a:moveTo>
                  <a:pt x="29861" y="61856"/>
                </a:moveTo>
                <a:cubicBezTo>
                  <a:pt x="29861" y="65387"/>
                  <a:pt x="26994" y="68255"/>
                  <a:pt x="23463" y="68255"/>
                </a:cubicBezTo>
                <a:cubicBezTo>
                  <a:pt x="19931" y="68255"/>
                  <a:pt x="17064" y="65387"/>
                  <a:pt x="17064" y="61856"/>
                </a:cubicBezTo>
                <a:cubicBezTo>
                  <a:pt x="17064" y="58324"/>
                  <a:pt x="19931" y="55457"/>
                  <a:pt x="23463" y="55457"/>
                </a:cubicBezTo>
                <a:cubicBezTo>
                  <a:pt x="26994" y="55457"/>
                  <a:pt x="29861" y="58324"/>
                  <a:pt x="29861" y="61856"/>
                </a:cubicBezTo>
                <a:close/>
                <a:moveTo>
                  <a:pt x="51191" y="68255"/>
                </a:moveTo>
                <a:cubicBezTo>
                  <a:pt x="47659" y="68255"/>
                  <a:pt x="44792" y="65387"/>
                  <a:pt x="44792" y="61856"/>
                </a:cubicBezTo>
                <a:cubicBezTo>
                  <a:pt x="44792" y="58324"/>
                  <a:pt x="47659" y="55457"/>
                  <a:pt x="51191" y="55457"/>
                </a:cubicBezTo>
                <a:cubicBezTo>
                  <a:pt x="54723" y="55457"/>
                  <a:pt x="57590" y="58324"/>
                  <a:pt x="57590" y="61856"/>
                </a:cubicBezTo>
                <a:cubicBezTo>
                  <a:pt x="57590" y="65387"/>
                  <a:pt x="54723" y="68255"/>
                  <a:pt x="51191" y="68255"/>
                </a:cubicBezTo>
                <a:close/>
                <a:moveTo>
                  <a:pt x="85318" y="61856"/>
                </a:moveTo>
                <a:cubicBezTo>
                  <a:pt x="85318" y="65387"/>
                  <a:pt x="82451" y="68255"/>
                  <a:pt x="78920" y="68255"/>
                </a:cubicBezTo>
                <a:cubicBezTo>
                  <a:pt x="75388" y="68255"/>
                  <a:pt x="72521" y="65387"/>
                  <a:pt x="72521" y="61856"/>
                </a:cubicBezTo>
                <a:cubicBezTo>
                  <a:pt x="72521" y="58324"/>
                  <a:pt x="75388" y="55457"/>
                  <a:pt x="78920" y="55457"/>
                </a:cubicBezTo>
                <a:cubicBezTo>
                  <a:pt x="82451" y="55457"/>
                  <a:pt x="85318" y="58324"/>
                  <a:pt x="85318" y="61856"/>
                </a:cubicBezTo>
                <a:close/>
                <a:moveTo>
                  <a:pt x="23463" y="93850"/>
                </a:moveTo>
                <a:cubicBezTo>
                  <a:pt x="19931" y="93850"/>
                  <a:pt x="17064" y="90983"/>
                  <a:pt x="17064" y="87451"/>
                </a:cubicBezTo>
                <a:cubicBezTo>
                  <a:pt x="17064" y="83920"/>
                  <a:pt x="19931" y="81052"/>
                  <a:pt x="23463" y="81052"/>
                </a:cubicBezTo>
                <a:cubicBezTo>
                  <a:pt x="26994" y="81052"/>
                  <a:pt x="29861" y="83920"/>
                  <a:pt x="29861" y="87451"/>
                </a:cubicBezTo>
                <a:cubicBezTo>
                  <a:pt x="29861" y="90983"/>
                  <a:pt x="26994" y="93850"/>
                  <a:pt x="23463" y="93850"/>
                </a:cubicBezTo>
                <a:close/>
                <a:moveTo>
                  <a:pt x="57590" y="87451"/>
                </a:moveTo>
                <a:cubicBezTo>
                  <a:pt x="57590" y="90983"/>
                  <a:pt x="54723" y="93850"/>
                  <a:pt x="51191" y="93850"/>
                </a:cubicBezTo>
                <a:cubicBezTo>
                  <a:pt x="47659" y="93850"/>
                  <a:pt x="44792" y="90983"/>
                  <a:pt x="44792" y="87451"/>
                </a:cubicBezTo>
                <a:cubicBezTo>
                  <a:pt x="44792" y="83920"/>
                  <a:pt x="47659" y="81052"/>
                  <a:pt x="51191" y="81052"/>
                </a:cubicBezTo>
                <a:cubicBezTo>
                  <a:pt x="54723" y="81052"/>
                  <a:pt x="57590" y="83920"/>
                  <a:pt x="57590" y="87451"/>
                </a:cubicBezTo>
                <a:close/>
                <a:moveTo>
                  <a:pt x="78920" y="93850"/>
                </a:moveTo>
                <a:cubicBezTo>
                  <a:pt x="75388" y="93850"/>
                  <a:pt x="72521" y="90983"/>
                  <a:pt x="72521" y="87451"/>
                </a:cubicBezTo>
                <a:cubicBezTo>
                  <a:pt x="72521" y="83920"/>
                  <a:pt x="75388" y="81052"/>
                  <a:pt x="78920" y="81052"/>
                </a:cubicBezTo>
                <a:cubicBezTo>
                  <a:pt x="82451" y="81052"/>
                  <a:pt x="85318" y="83920"/>
                  <a:pt x="85318" y="87451"/>
                </a:cubicBezTo>
                <a:cubicBezTo>
                  <a:pt x="85318" y="90983"/>
                  <a:pt x="82451" y="93850"/>
                  <a:pt x="78920" y="93850"/>
                </a:cubicBezTo>
                <a:close/>
                <a:moveTo>
                  <a:pt x="17064" y="113047"/>
                </a:moveTo>
                <a:cubicBezTo>
                  <a:pt x="17064" y="109501"/>
                  <a:pt x="19917" y="106648"/>
                  <a:pt x="23463" y="106648"/>
                </a:cubicBezTo>
                <a:lnTo>
                  <a:pt x="53324" y="106648"/>
                </a:lnTo>
                <a:cubicBezTo>
                  <a:pt x="56870" y="106648"/>
                  <a:pt x="59723" y="109501"/>
                  <a:pt x="59723" y="113047"/>
                </a:cubicBezTo>
                <a:cubicBezTo>
                  <a:pt x="59723" y="116593"/>
                  <a:pt x="56870" y="119446"/>
                  <a:pt x="53324" y="119446"/>
                </a:cubicBezTo>
                <a:lnTo>
                  <a:pt x="23463" y="119446"/>
                </a:lnTo>
                <a:cubicBezTo>
                  <a:pt x="19917" y="119446"/>
                  <a:pt x="17064" y="116593"/>
                  <a:pt x="17064" y="113047"/>
                </a:cubicBezTo>
                <a:close/>
                <a:moveTo>
                  <a:pt x="78920" y="106648"/>
                </a:moveTo>
                <a:cubicBezTo>
                  <a:pt x="82466" y="106648"/>
                  <a:pt x="85318" y="109501"/>
                  <a:pt x="85318" y="113047"/>
                </a:cubicBezTo>
                <a:cubicBezTo>
                  <a:pt x="85318" y="116593"/>
                  <a:pt x="82466" y="119446"/>
                  <a:pt x="78920" y="119446"/>
                </a:cubicBezTo>
                <a:cubicBezTo>
                  <a:pt x="75373" y="119446"/>
                  <a:pt x="72521" y="116593"/>
                  <a:pt x="72521" y="113047"/>
                </a:cubicBezTo>
                <a:cubicBezTo>
                  <a:pt x="72521" y="109501"/>
                  <a:pt x="75373" y="106648"/>
                  <a:pt x="78920" y="106648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13" name="Text 11"/>
          <p:cNvSpPr/>
          <p:nvPr/>
        </p:nvSpPr>
        <p:spPr>
          <a:xfrm>
            <a:off x="928264" y="2737013"/>
            <a:ext cx="1049416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Resource Count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89373" y="3010032"/>
            <a:ext cx="5050850" cy="196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counts may indicate steganography. Zero resources in non-system files is suspicious.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49451" y="3453259"/>
            <a:ext cx="5270971" cy="945328"/>
          </a:xfrm>
          <a:custGeom>
            <a:avLst/>
            <a:gdLst/>
            <a:ahLst/>
            <a:cxnLst/>
            <a:rect l="l" t="t" r="r" b="b"/>
            <a:pathLst>
              <a:path w="5270971" h="945328">
                <a:moveTo>
                  <a:pt x="68253" y="0"/>
                </a:moveTo>
                <a:lnTo>
                  <a:pt x="5202718" y="0"/>
                </a:lnTo>
                <a:cubicBezTo>
                  <a:pt x="5240413" y="0"/>
                  <a:pt x="5270971" y="30558"/>
                  <a:pt x="5270971" y="68253"/>
                </a:cubicBezTo>
                <a:lnTo>
                  <a:pt x="5270971" y="877075"/>
                </a:lnTo>
                <a:cubicBezTo>
                  <a:pt x="5270971" y="914770"/>
                  <a:pt x="5240413" y="945328"/>
                  <a:pt x="5202718" y="945328"/>
                </a:cubicBezTo>
                <a:lnTo>
                  <a:pt x="68253" y="945328"/>
                </a:lnTo>
                <a:cubicBezTo>
                  <a:pt x="30558" y="945328"/>
                  <a:pt x="0" y="914770"/>
                  <a:pt x="0" y="877075"/>
                </a:cubicBezTo>
                <a:lnTo>
                  <a:pt x="0" y="68253"/>
                </a:lnTo>
                <a:cubicBezTo>
                  <a:pt x="0" y="30558"/>
                  <a:pt x="30558" y="0"/>
                  <a:pt x="68253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06436" y="3627311"/>
            <a:ext cx="136509" cy="136509"/>
          </a:xfrm>
          <a:custGeom>
            <a:avLst/>
            <a:gdLst/>
            <a:ahLst/>
            <a:cxnLst/>
            <a:rect l="l" t="t" r="r" b="b"/>
            <a:pathLst>
              <a:path w="136509" h="136509">
                <a:moveTo>
                  <a:pt x="8532" y="8532"/>
                </a:moveTo>
                <a:cubicBezTo>
                  <a:pt x="13251" y="8532"/>
                  <a:pt x="17064" y="12345"/>
                  <a:pt x="17064" y="17064"/>
                </a:cubicBezTo>
                <a:lnTo>
                  <a:pt x="17064" y="106648"/>
                </a:lnTo>
                <a:cubicBezTo>
                  <a:pt x="17064" y="108994"/>
                  <a:pt x="18983" y="110914"/>
                  <a:pt x="21330" y="110914"/>
                </a:cubicBezTo>
                <a:lnTo>
                  <a:pt x="127978" y="110914"/>
                </a:lnTo>
                <a:cubicBezTo>
                  <a:pt x="132697" y="110914"/>
                  <a:pt x="136509" y="114727"/>
                  <a:pt x="136509" y="119446"/>
                </a:cubicBezTo>
                <a:cubicBezTo>
                  <a:pt x="136509" y="124165"/>
                  <a:pt x="132697" y="127978"/>
                  <a:pt x="127978" y="127978"/>
                </a:cubicBezTo>
                <a:lnTo>
                  <a:pt x="21330" y="127978"/>
                </a:lnTo>
                <a:cubicBezTo>
                  <a:pt x="9545" y="127978"/>
                  <a:pt x="0" y="118433"/>
                  <a:pt x="0" y="106648"/>
                </a:cubicBezTo>
                <a:lnTo>
                  <a:pt x="0" y="17064"/>
                </a:lnTo>
                <a:cubicBezTo>
                  <a:pt x="0" y="12345"/>
                  <a:pt x="3813" y="8532"/>
                  <a:pt x="8532" y="8532"/>
                </a:cubicBezTo>
                <a:close/>
                <a:moveTo>
                  <a:pt x="63989" y="25596"/>
                </a:moveTo>
                <a:cubicBezTo>
                  <a:pt x="65775" y="25596"/>
                  <a:pt x="67482" y="26342"/>
                  <a:pt x="68708" y="27675"/>
                </a:cubicBezTo>
                <a:lnTo>
                  <a:pt x="87665" y="48338"/>
                </a:lnTo>
                <a:lnTo>
                  <a:pt x="99983" y="35994"/>
                </a:lnTo>
                <a:cubicBezTo>
                  <a:pt x="102489" y="33487"/>
                  <a:pt x="106541" y="33487"/>
                  <a:pt x="109021" y="35994"/>
                </a:cubicBezTo>
                <a:lnTo>
                  <a:pt x="126085" y="53057"/>
                </a:lnTo>
                <a:cubicBezTo>
                  <a:pt x="127284" y="54257"/>
                  <a:pt x="127951" y="55884"/>
                  <a:pt x="127951" y="57590"/>
                </a:cubicBezTo>
                <a:lnTo>
                  <a:pt x="127951" y="87451"/>
                </a:lnTo>
                <a:cubicBezTo>
                  <a:pt x="127951" y="90997"/>
                  <a:pt x="125098" y="93850"/>
                  <a:pt x="121552" y="93850"/>
                </a:cubicBezTo>
                <a:lnTo>
                  <a:pt x="40500" y="93850"/>
                </a:lnTo>
                <a:cubicBezTo>
                  <a:pt x="36954" y="93850"/>
                  <a:pt x="34101" y="90997"/>
                  <a:pt x="34101" y="87451"/>
                </a:cubicBezTo>
                <a:lnTo>
                  <a:pt x="34101" y="57590"/>
                </a:lnTo>
                <a:cubicBezTo>
                  <a:pt x="34101" y="55990"/>
                  <a:pt x="34714" y="54444"/>
                  <a:pt x="35780" y="53271"/>
                </a:cubicBezTo>
                <a:lnTo>
                  <a:pt x="59243" y="27675"/>
                </a:lnTo>
                <a:cubicBezTo>
                  <a:pt x="60443" y="26342"/>
                  <a:pt x="62176" y="25596"/>
                  <a:pt x="63962" y="25596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7" name="Text 15"/>
          <p:cNvSpPr/>
          <p:nvPr/>
        </p:nvSpPr>
        <p:spPr>
          <a:xfrm>
            <a:off x="928264" y="3593184"/>
            <a:ext cx="1151798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Resource Entropy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89373" y="3866203"/>
            <a:ext cx="5050850" cy="392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High entropy in resources suggests embedded encrypted payloads or compressed malicious content.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49451" y="4503529"/>
            <a:ext cx="5270971" cy="945328"/>
          </a:xfrm>
          <a:custGeom>
            <a:avLst/>
            <a:gdLst/>
            <a:ahLst/>
            <a:cxnLst/>
            <a:rect l="l" t="t" r="r" b="b"/>
            <a:pathLst>
              <a:path w="5270971" h="945328">
                <a:moveTo>
                  <a:pt x="68253" y="0"/>
                </a:moveTo>
                <a:lnTo>
                  <a:pt x="5202718" y="0"/>
                </a:lnTo>
                <a:cubicBezTo>
                  <a:pt x="5240413" y="0"/>
                  <a:pt x="5270971" y="30558"/>
                  <a:pt x="5270971" y="68253"/>
                </a:cubicBezTo>
                <a:lnTo>
                  <a:pt x="5270971" y="877075"/>
                </a:lnTo>
                <a:cubicBezTo>
                  <a:pt x="5270971" y="914770"/>
                  <a:pt x="5240413" y="945328"/>
                  <a:pt x="5202718" y="945328"/>
                </a:cubicBezTo>
                <a:lnTo>
                  <a:pt x="68253" y="945328"/>
                </a:lnTo>
                <a:cubicBezTo>
                  <a:pt x="30558" y="945328"/>
                  <a:pt x="0" y="914770"/>
                  <a:pt x="0" y="877075"/>
                </a:cubicBezTo>
                <a:lnTo>
                  <a:pt x="0" y="68253"/>
                </a:lnTo>
                <a:cubicBezTo>
                  <a:pt x="0" y="30558"/>
                  <a:pt x="30558" y="0"/>
                  <a:pt x="68253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06436" y="4677582"/>
            <a:ext cx="136509" cy="136509"/>
          </a:xfrm>
          <a:custGeom>
            <a:avLst/>
            <a:gdLst/>
            <a:ahLst/>
            <a:cxnLst/>
            <a:rect l="l" t="t" r="r" b="b"/>
            <a:pathLst>
              <a:path w="136509" h="136509">
                <a:moveTo>
                  <a:pt x="68255" y="136509"/>
                </a:moveTo>
                <a:cubicBezTo>
                  <a:pt x="105926" y="136509"/>
                  <a:pt x="136509" y="105926"/>
                  <a:pt x="136509" y="68255"/>
                </a:cubicBezTo>
                <a:cubicBezTo>
                  <a:pt x="136509" y="30584"/>
                  <a:pt x="105926" y="0"/>
                  <a:pt x="68255" y="0"/>
                </a:cubicBezTo>
                <a:cubicBezTo>
                  <a:pt x="30584" y="0"/>
                  <a:pt x="0" y="30584"/>
                  <a:pt x="0" y="68255"/>
                </a:cubicBezTo>
                <a:cubicBezTo>
                  <a:pt x="0" y="105926"/>
                  <a:pt x="30584" y="136509"/>
                  <a:pt x="68255" y="136509"/>
                </a:cubicBezTo>
                <a:close/>
                <a:moveTo>
                  <a:pt x="59723" y="42659"/>
                </a:moveTo>
                <a:cubicBezTo>
                  <a:pt x="59723" y="37950"/>
                  <a:pt x="63546" y="34127"/>
                  <a:pt x="68255" y="34127"/>
                </a:cubicBezTo>
                <a:cubicBezTo>
                  <a:pt x="72964" y="34127"/>
                  <a:pt x="76787" y="37950"/>
                  <a:pt x="76787" y="42659"/>
                </a:cubicBezTo>
                <a:cubicBezTo>
                  <a:pt x="76787" y="47368"/>
                  <a:pt x="72964" y="51191"/>
                  <a:pt x="68255" y="51191"/>
                </a:cubicBezTo>
                <a:cubicBezTo>
                  <a:pt x="63546" y="51191"/>
                  <a:pt x="59723" y="47368"/>
                  <a:pt x="59723" y="42659"/>
                </a:cubicBezTo>
                <a:close/>
                <a:moveTo>
                  <a:pt x="57590" y="59723"/>
                </a:moveTo>
                <a:lnTo>
                  <a:pt x="70388" y="59723"/>
                </a:lnTo>
                <a:cubicBezTo>
                  <a:pt x="73934" y="59723"/>
                  <a:pt x="76787" y="62576"/>
                  <a:pt x="76787" y="66122"/>
                </a:cubicBezTo>
                <a:lnTo>
                  <a:pt x="76787" y="89584"/>
                </a:lnTo>
                <a:lnTo>
                  <a:pt x="78920" y="89584"/>
                </a:lnTo>
                <a:cubicBezTo>
                  <a:pt x="82466" y="89584"/>
                  <a:pt x="85318" y="92437"/>
                  <a:pt x="85318" y="95983"/>
                </a:cubicBezTo>
                <a:cubicBezTo>
                  <a:pt x="85318" y="99529"/>
                  <a:pt x="82466" y="102382"/>
                  <a:pt x="78920" y="102382"/>
                </a:cubicBezTo>
                <a:lnTo>
                  <a:pt x="57590" y="102382"/>
                </a:lnTo>
                <a:cubicBezTo>
                  <a:pt x="54044" y="102382"/>
                  <a:pt x="51191" y="99529"/>
                  <a:pt x="51191" y="95983"/>
                </a:cubicBezTo>
                <a:cubicBezTo>
                  <a:pt x="51191" y="92437"/>
                  <a:pt x="54044" y="89584"/>
                  <a:pt x="57590" y="89584"/>
                </a:cubicBezTo>
                <a:lnTo>
                  <a:pt x="63989" y="89584"/>
                </a:lnTo>
                <a:lnTo>
                  <a:pt x="63989" y="72521"/>
                </a:lnTo>
                <a:lnTo>
                  <a:pt x="57590" y="72521"/>
                </a:lnTo>
                <a:cubicBezTo>
                  <a:pt x="54044" y="72521"/>
                  <a:pt x="51191" y="69668"/>
                  <a:pt x="51191" y="66122"/>
                </a:cubicBezTo>
                <a:cubicBezTo>
                  <a:pt x="51191" y="62576"/>
                  <a:pt x="54044" y="59723"/>
                  <a:pt x="57590" y="59723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21" name="Text 19"/>
          <p:cNvSpPr/>
          <p:nvPr/>
        </p:nvSpPr>
        <p:spPr>
          <a:xfrm>
            <a:off x="928264" y="4643454"/>
            <a:ext cx="1305372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Version Information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89373" y="4916473"/>
            <a:ext cx="5050850" cy="392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Missing or inconsistent version info is common in malware. Legitimate files have complete metadata.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49451" y="5553800"/>
            <a:ext cx="5270971" cy="749096"/>
          </a:xfrm>
          <a:custGeom>
            <a:avLst/>
            <a:gdLst/>
            <a:ahLst/>
            <a:cxnLst/>
            <a:rect l="l" t="t" r="r" b="b"/>
            <a:pathLst>
              <a:path w="5270971" h="749096">
                <a:moveTo>
                  <a:pt x="68258" y="0"/>
                </a:moveTo>
                <a:lnTo>
                  <a:pt x="5202713" y="0"/>
                </a:lnTo>
                <a:cubicBezTo>
                  <a:pt x="5240411" y="0"/>
                  <a:pt x="5270971" y="30560"/>
                  <a:pt x="5270971" y="68258"/>
                </a:cubicBezTo>
                <a:lnTo>
                  <a:pt x="5270971" y="680838"/>
                </a:lnTo>
                <a:cubicBezTo>
                  <a:pt x="5270971" y="718536"/>
                  <a:pt x="5240411" y="749096"/>
                  <a:pt x="5202713" y="749096"/>
                </a:cubicBezTo>
                <a:lnTo>
                  <a:pt x="68258" y="749096"/>
                </a:lnTo>
                <a:cubicBezTo>
                  <a:pt x="30585" y="749096"/>
                  <a:pt x="0" y="718510"/>
                  <a:pt x="0" y="680838"/>
                </a:cubicBezTo>
                <a:lnTo>
                  <a:pt x="0" y="68258"/>
                </a:lnTo>
                <a:cubicBezTo>
                  <a:pt x="0" y="30560"/>
                  <a:pt x="30560" y="0"/>
                  <a:pt x="68258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723500" y="5727848"/>
            <a:ext cx="102382" cy="136509"/>
          </a:xfrm>
          <a:custGeom>
            <a:avLst/>
            <a:gdLst/>
            <a:ahLst/>
            <a:cxnLst/>
            <a:rect l="l" t="t" r="r" b="b"/>
            <a:pathLst>
              <a:path w="102382" h="136509">
                <a:moveTo>
                  <a:pt x="0" y="17064"/>
                </a:moveTo>
                <a:cubicBezTo>
                  <a:pt x="0" y="7652"/>
                  <a:pt x="7652" y="0"/>
                  <a:pt x="17064" y="0"/>
                </a:cubicBezTo>
                <a:lnTo>
                  <a:pt x="56923" y="0"/>
                </a:lnTo>
                <a:cubicBezTo>
                  <a:pt x="61456" y="0"/>
                  <a:pt x="65802" y="1786"/>
                  <a:pt x="69001" y="4986"/>
                </a:cubicBezTo>
                <a:lnTo>
                  <a:pt x="97396" y="33407"/>
                </a:lnTo>
                <a:cubicBezTo>
                  <a:pt x="100596" y="36607"/>
                  <a:pt x="102382" y="40953"/>
                  <a:pt x="102382" y="45485"/>
                </a:cubicBezTo>
                <a:lnTo>
                  <a:pt x="102382" y="119446"/>
                </a:lnTo>
                <a:cubicBezTo>
                  <a:pt x="102382" y="128857"/>
                  <a:pt x="94730" y="136509"/>
                  <a:pt x="85318" y="136509"/>
                </a:cubicBezTo>
                <a:lnTo>
                  <a:pt x="17064" y="136509"/>
                </a:lnTo>
                <a:cubicBezTo>
                  <a:pt x="7652" y="136509"/>
                  <a:pt x="0" y="128857"/>
                  <a:pt x="0" y="119446"/>
                </a:cubicBezTo>
                <a:lnTo>
                  <a:pt x="0" y="17064"/>
                </a:lnTo>
                <a:close/>
                <a:moveTo>
                  <a:pt x="55457" y="15597"/>
                </a:moveTo>
                <a:lnTo>
                  <a:pt x="55457" y="40526"/>
                </a:lnTo>
                <a:cubicBezTo>
                  <a:pt x="55457" y="44072"/>
                  <a:pt x="58310" y="46925"/>
                  <a:pt x="61856" y="46925"/>
                </a:cubicBezTo>
                <a:lnTo>
                  <a:pt x="86785" y="46925"/>
                </a:lnTo>
                <a:lnTo>
                  <a:pt x="55457" y="15597"/>
                </a:lnTo>
                <a:close/>
                <a:moveTo>
                  <a:pt x="31994" y="68255"/>
                </a:moveTo>
                <a:cubicBezTo>
                  <a:pt x="28448" y="68255"/>
                  <a:pt x="25596" y="71108"/>
                  <a:pt x="25596" y="74654"/>
                </a:cubicBezTo>
                <a:cubicBezTo>
                  <a:pt x="25596" y="78200"/>
                  <a:pt x="28448" y="81052"/>
                  <a:pt x="31994" y="81052"/>
                </a:cubicBezTo>
                <a:lnTo>
                  <a:pt x="70388" y="81052"/>
                </a:lnTo>
                <a:cubicBezTo>
                  <a:pt x="73934" y="81052"/>
                  <a:pt x="76787" y="78200"/>
                  <a:pt x="76787" y="74654"/>
                </a:cubicBezTo>
                <a:cubicBezTo>
                  <a:pt x="76787" y="71108"/>
                  <a:pt x="73934" y="68255"/>
                  <a:pt x="70388" y="68255"/>
                </a:cubicBezTo>
                <a:lnTo>
                  <a:pt x="31994" y="68255"/>
                </a:lnTo>
                <a:close/>
                <a:moveTo>
                  <a:pt x="31994" y="93850"/>
                </a:moveTo>
                <a:cubicBezTo>
                  <a:pt x="28448" y="93850"/>
                  <a:pt x="25596" y="96703"/>
                  <a:pt x="25596" y="100249"/>
                </a:cubicBezTo>
                <a:cubicBezTo>
                  <a:pt x="25596" y="103795"/>
                  <a:pt x="28448" y="106648"/>
                  <a:pt x="31994" y="106648"/>
                </a:cubicBezTo>
                <a:lnTo>
                  <a:pt x="70388" y="106648"/>
                </a:lnTo>
                <a:cubicBezTo>
                  <a:pt x="73934" y="106648"/>
                  <a:pt x="76787" y="103795"/>
                  <a:pt x="76787" y="100249"/>
                </a:cubicBezTo>
                <a:cubicBezTo>
                  <a:pt x="76787" y="96703"/>
                  <a:pt x="73934" y="93850"/>
                  <a:pt x="70388" y="93850"/>
                </a:cubicBezTo>
                <a:lnTo>
                  <a:pt x="31994" y="93850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5" name="Text 23"/>
          <p:cNvSpPr/>
          <p:nvPr/>
        </p:nvSpPr>
        <p:spPr>
          <a:xfrm>
            <a:off x="928264" y="5693720"/>
            <a:ext cx="1143267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Manifest Analysis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89373" y="5966739"/>
            <a:ext cx="5050850" cy="196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UAC bypass techniques often manipulate manifests to request elevated privileges silently.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6216833" y="1296840"/>
            <a:ext cx="5639547" cy="5178827"/>
          </a:xfrm>
          <a:custGeom>
            <a:avLst/>
            <a:gdLst/>
            <a:ahLst/>
            <a:cxnLst/>
            <a:rect l="l" t="t" r="r" b="b"/>
            <a:pathLst>
              <a:path w="5639547" h="5178827">
                <a:moveTo>
                  <a:pt x="34127" y="0"/>
                </a:moveTo>
                <a:lnTo>
                  <a:pt x="5537161" y="0"/>
                </a:lnTo>
                <a:cubicBezTo>
                  <a:pt x="5593707" y="0"/>
                  <a:pt x="5639547" y="45840"/>
                  <a:pt x="5639547" y="102385"/>
                </a:cubicBezTo>
                <a:lnTo>
                  <a:pt x="5639547" y="5076442"/>
                </a:lnTo>
                <a:cubicBezTo>
                  <a:pt x="5639547" y="5132988"/>
                  <a:pt x="5593707" y="5178827"/>
                  <a:pt x="5537161" y="5178827"/>
                </a:cubicBezTo>
                <a:lnTo>
                  <a:pt x="34127" y="5178827"/>
                </a:lnTo>
                <a:cubicBezTo>
                  <a:pt x="15279" y="5178827"/>
                  <a:pt x="0" y="5163548"/>
                  <a:pt x="0" y="5144700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28" name="Shape 26"/>
          <p:cNvSpPr/>
          <p:nvPr/>
        </p:nvSpPr>
        <p:spPr>
          <a:xfrm>
            <a:off x="6216833" y="1296840"/>
            <a:ext cx="34127" cy="5178827"/>
          </a:xfrm>
          <a:custGeom>
            <a:avLst/>
            <a:gdLst/>
            <a:ahLst/>
            <a:cxnLst/>
            <a:rect l="l" t="t" r="r" b="b"/>
            <a:pathLst>
              <a:path w="34127" h="5178827">
                <a:moveTo>
                  <a:pt x="34127" y="0"/>
                </a:moveTo>
                <a:lnTo>
                  <a:pt x="34127" y="0"/>
                </a:lnTo>
                <a:lnTo>
                  <a:pt x="34127" y="5178827"/>
                </a:lnTo>
                <a:lnTo>
                  <a:pt x="34127" y="5178827"/>
                </a:lnTo>
                <a:cubicBezTo>
                  <a:pt x="15279" y="5178827"/>
                  <a:pt x="0" y="5163548"/>
                  <a:pt x="0" y="5144700"/>
                </a:cubicBezTo>
                <a:lnTo>
                  <a:pt x="0" y="34127"/>
                </a:lnTo>
                <a:cubicBezTo>
                  <a:pt x="0" y="15279"/>
                  <a:pt x="15279" y="0"/>
                  <a:pt x="34127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9" name="Shape 27"/>
          <p:cNvSpPr/>
          <p:nvPr/>
        </p:nvSpPr>
        <p:spPr>
          <a:xfrm>
            <a:off x="6404533" y="1467477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68256" y="0"/>
                </a:moveTo>
                <a:lnTo>
                  <a:pt x="341272" y="0"/>
                </a:lnTo>
                <a:cubicBezTo>
                  <a:pt x="378969" y="0"/>
                  <a:pt x="409528" y="30559"/>
                  <a:pt x="409528" y="68256"/>
                </a:cubicBezTo>
                <a:lnTo>
                  <a:pt x="409528" y="341272"/>
                </a:lnTo>
                <a:cubicBezTo>
                  <a:pt x="409528" y="378969"/>
                  <a:pt x="378969" y="409528"/>
                  <a:pt x="341272" y="409528"/>
                </a:cubicBezTo>
                <a:lnTo>
                  <a:pt x="68256" y="409528"/>
                </a:lnTo>
                <a:cubicBezTo>
                  <a:pt x="30559" y="409528"/>
                  <a:pt x="0" y="378969"/>
                  <a:pt x="0" y="341272"/>
                </a:cubicBezTo>
                <a:lnTo>
                  <a:pt x="0" y="68256"/>
                </a:lnTo>
                <a:cubicBezTo>
                  <a:pt x="0" y="30559"/>
                  <a:pt x="30559" y="0"/>
                  <a:pt x="68256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6545308" y="1586922"/>
            <a:ext cx="127978" cy="170637"/>
          </a:xfrm>
          <a:custGeom>
            <a:avLst/>
            <a:gdLst/>
            <a:ahLst/>
            <a:cxnLst/>
            <a:rect l="l" t="t" r="r" b="b"/>
            <a:pathLst>
              <a:path w="127978" h="170637">
                <a:moveTo>
                  <a:pt x="42659" y="31994"/>
                </a:moveTo>
                <a:lnTo>
                  <a:pt x="42659" y="53324"/>
                </a:lnTo>
                <a:lnTo>
                  <a:pt x="85318" y="53324"/>
                </a:lnTo>
                <a:lnTo>
                  <a:pt x="85318" y="31994"/>
                </a:lnTo>
                <a:cubicBezTo>
                  <a:pt x="85318" y="20230"/>
                  <a:pt x="75753" y="10665"/>
                  <a:pt x="63989" y="10665"/>
                </a:cubicBezTo>
                <a:cubicBezTo>
                  <a:pt x="52224" y="10665"/>
                  <a:pt x="42659" y="20230"/>
                  <a:pt x="42659" y="31994"/>
                </a:cubicBezTo>
                <a:close/>
                <a:moveTo>
                  <a:pt x="21330" y="53324"/>
                </a:moveTo>
                <a:lnTo>
                  <a:pt x="21330" y="31994"/>
                </a:lnTo>
                <a:cubicBezTo>
                  <a:pt x="21330" y="8432"/>
                  <a:pt x="40426" y="-10665"/>
                  <a:pt x="63989" y="-10665"/>
                </a:cubicBezTo>
                <a:cubicBezTo>
                  <a:pt x="87551" y="-10665"/>
                  <a:pt x="106648" y="8432"/>
                  <a:pt x="106648" y="31994"/>
                </a:cubicBezTo>
                <a:lnTo>
                  <a:pt x="106648" y="53324"/>
                </a:lnTo>
                <a:cubicBezTo>
                  <a:pt x="118413" y="53324"/>
                  <a:pt x="127978" y="62889"/>
                  <a:pt x="127978" y="74654"/>
                </a:cubicBezTo>
                <a:lnTo>
                  <a:pt x="127978" y="149307"/>
                </a:lnTo>
                <a:cubicBezTo>
                  <a:pt x="127978" y="161072"/>
                  <a:pt x="118413" y="170637"/>
                  <a:pt x="106648" y="170637"/>
                </a:cubicBezTo>
                <a:lnTo>
                  <a:pt x="21330" y="170637"/>
                </a:lnTo>
                <a:cubicBezTo>
                  <a:pt x="9565" y="170637"/>
                  <a:pt x="0" y="161072"/>
                  <a:pt x="0" y="149307"/>
                </a:cubicBezTo>
                <a:lnTo>
                  <a:pt x="0" y="74654"/>
                </a:lnTo>
                <a:cubicBezTo>
                  <a:pt x="0" y="62889"/>
                  <a:pt x="9565" y="53324"/>
                  <a:pt x="21330" y="53324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1" name="Text 29"/>
          <p:cNvSpPr/>
          <p:nvPr/>
        </p:nvSpPr>
        <p:spPr>
          <a:xfrm>
            <a:off x="6950571" y="1467477"/>
            <a:ext cx="1663709" cy="273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Packer Indicators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04533" y="2013514"/>
            <a:ext cx="5349464" cy="4436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5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Packers compress/encrypt executables. </a:t>
            </a:r>
            <a:r>
              <a:rPr lang="en-US" sz="1075" dirty="0">
                <a:solidFill>
                  <a:srgbClr val="3FB95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Detecting packing techniques</a:t>
            </a:r>
            <a:r>
              <a:rPr lang="en-US" sz="1075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is crucial as 70% of modern malware uses some form of packing.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07946" y="2597092"/>
            <a:ext cx="5270971" cy="749096"/>
          </a:xfrm>
          <a:custGeom>
            <a:avLst/>
            <a:gdLst/>
            <a:ahLst/>
            <a:cxnLst/>
            <a:rect l="l" t="t" r="r" b="b"/>
            <a:pathLst>
              <a:path w="5270971" h="749096">
                <a:moveTo>
                  <a:pt x="68258" y="0"/>
                </a:moveTo>
                <a:lnTo>
                  <a:pt x="5202713" y="0"/>
                </a:lnTo>
                <a:cubicBezTo>
                  <a:pt x="5240411" y="0"/>
                  <a:pt x="5270971" y="30560"/>
                  <a:pt x="5270971" y="68258"/>
                </a:cubicBezTo>
                <a:lnTo>
                  <a:pt x="5270971" y="680838"/>
                </a:lnTo>
                <a:cubicBezTo>
                  <a:pt x="5270971" y="718536"/>
                  <a:pt x="5240411" y="749096"/>
                  <a:pt x="5202713" y="749096"/>
                </a:cubicBezTo>
                <a:lnTo>
                  <a:pt x="68258" y="749096"/>
                </a:lnTo>
                <a:cubicBezTo>
                  <a:pt x="30585" y="749096"/>
                  <a:pt x="0" y="718510"/>
                  <a:pt x="0" y="680838"/>
                </a:cubicBezTo>
                <a:lnTo>
                  <a:pt x="0" y="68258"/>
                </a:lnTo>
                <a:cubicBezTo>
                  <a:pt x="0" y="30560"/>
                  <a:pt x="30560" y="0"/>
                  <a:pt x="68258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6564931" y="2771140"/>
            <a:ext cx="136509" cy="136509"/>
          </a:xfrm>
          <a:custGeom>
            <a:avLst/>
            <a:gdLst/>
            <a:ahLst/>
            <a:cxnLst/>
            <a:rect l="l" t="t" r="r" b="b"/>
            <a:pathLst>
              <a:path w="136509" h="136509">
                <a:moveTo>
                  <a:pt x="8665" y="25596"/>
                </a:moveTo>
                <a:lnTo>
                  <a:pt x="8665" y="65455"/>
                </a:lnTo>
                <a:cubicBezTo>
                  <a:pt x="8665" y="69988"/>
                  <a:pt x="10452" y="74334"/>
                  <a:pt x="13651" y="77533"/>
                </a:cubicBezTo>
                <a:lnTo>
                  <a:pt x="64842" y="128724"/>
                </a:lnTo>
                <a:cubicBezTo>
                  <a:pt x="71507" y="135390"/>
                  <a:pt x="82306" y="135390"/>
                  <a:pt x="88971" y="128724"/>
                </a:cubicBezTo>
                <a:lnTo>
                  <a:pt x="128831" y="88864"/>
                </a:lnTo>
                <a:cubicBezTo>
                  <a:pt x="135496" y="82199"/>
                  <a:pt x="135496" y="71401"/>
                  <a:pt x="128831" y="64735"/>
                </a:cubicBezTo>
                <a:lnTo>
                  <a:pt x="77640" y="13544"/>
                </a:lnTo>
                <a:cubicBezTo>
                  <a:pt x="74440" y="10318"/>
                  <a:pt x="70121" y="8532"/>
                  <a:pt x="65589" y="8532"/>
                </a:cubicBezTo>
                <a:lnTo>
                  <a:pt x="25729" y="8532"/>
                </a:lnTo>
                <a:cubicBezTo>
                  <a:pt x="16317" y="8532"/>
                  <a:pt x="8665" y="16184"/>
                  <a:pt x="8665" y="25596"/>
                </a:cubicBezTo>
                <a:close/>
                <a:moveTo>
                  <a:pt x="38527" y="29861"/>
                </a:moveTo>
                <a:cubicBezTo>
                  <a:pt x="43235" y="29861"/>
                  <a:pt x="47058" y="33684"/>
                  <a:pt x="47058" y="38393"/>
                </a:cubicBezTo>
                <a:cubicBezTo>
                  <a:pt x="47058" y="43102"/>
                  <a:pt x="43235" y="46925"/>
                  <a:pt x="38527" y="46925"/>
                </a:cubicBezTo>
                <a:cubicBezTo>
                  <a:pt x="33818" y="46925"/>
                  <a:pt x="29995" y="43102"/>
                  <a:pt x="29995" y="38393"/>
                </a:cubicBezTo>
                <a:cubicBezTo>
                  <a:pt x="29995" y="33684"/>
                  <a:pt x="33818" y="29861"/>
                  <a:pt x="38527" y="29861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5" name="Text 33"/>
          <p:cNvSpPr/>
          <p:nvPr/>
        </p:nvSpPr>
        <p:spPr>
          <a:xfrm>
            <a:off x="6786759" y="2737013"/>
            <a:ext cx="989693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Section Names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547868" y="3010032"/>
            <a:ext cx="5050850" cy="196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Non-standard section names (e.g., ".upx", ".packed") are clear indicators of specific packers.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07946" y="3453259"/>
            <a:ext cx="5270971" cy="749096"/>
          </a:xfrm>
          <a:custGeom>
            <a:avLst/>
            <a:gdLst/>
            <a:ahLst/>
            <a:cxnLst/>
            <a:rect l="l" t="t" r="r" b="b"/>
            <a:pathLst>
              <a:path w="5270971" h="749096">
                <a:moveTo>
                  <a:pt x="68258" y="0"/>
                </a:moveTo>
                <a:lnTo>
                  <a:pt x="5202713" y="0"/>
                </a:lnTo>
                <a:cubicBezTo>
                  <a:pt x="5240411" y="0"/>
                  <a:pt x="5270971" y="30560"/>
                  <a:pt x="5270971" y="68258"/>
                </a:cubicBezTo>
                <a:lnTo>
                  <a:pt x="5270971" y="680838"/>
                </a:lnTo>
                <a:cubicBezTo>
                  <a:pt x="5270971" y="718536"/>
                  <a:pt x="5240411" y="749096"/>
                  <a:pt x="5202713" y="749096"/>
                </a:cubicBezTo>
                <a:lnTo>
                  <a:pt x="68258" y="749096"/>
                </a:lnTo>
                <a:cubicBezTo>
                  <a:pt x="30585" y="749096"/>
                  <a:pt x="0" y="718510"/>
                  <a:pt x="0" y="680838"/>
                </a:cubicBezTo>
                <a:lnTo>
                  <a:pt x="0" y="68258"/>
                </a:lnTo>
                <a:cubicBezTo>
                  <a:pt x="0" y="30560"/>
                  <a:pt x="30560" y="0"/>
                  <a:pt x="68258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573463" y="3627311"/>
            <a:ext cx="119446" cy="136509"/>
          </a:xfrm>
          <a:custGeom>
            <a:avLst/>
            <a:gdLst/>
            <a:ahLst/>
            <a:cxnLst/>
            <a:rect l="l" t="t" r="r" b="b"/>
            <a:pathLst>
              <a:path w="119446" h="136509">
                <a:moveTo>
                  <a:pt x="76787" y="17064"/>
                </a:moveTo>
                <a:lnTo>
                  <a:pt x="93850" y="17064"/>
                </a:lnTo>
                <a:lnTo>
                  <a:pt x="93850" y="127978"/>
                </a:lnTo>
                <a:cubicBezTo>
                  <a:pt x="93850" y="132697"/>
                  <a:pt x="97663" y="136509"/>
                  <a:pt x="102382" y="136509"/>
                </a:cubicBezTo>
                <a:lnTo>
                  <a:pt x="110914" y="136509"/>
                </a:lnTo>
                <a:cubicBezTo>
                  <a:pt x="115633" y="136509"/>
                  <a:pt x="119446" y="132697"/>
                  <a:pt x="119446" y="127978"/>
                </a:cubicBezTo>
                <a:cubicBezTo>
                  <a:pt x="119446" y="123258"/>
                  <a:pt x="115633" y="119446"/>
                  <a:pt x="110914" y="119446"/>
                </a:cubicBezTo>
                <a:lnTo>
                  <a:pt x="110914" y="17064"/>
                </a:lnTo>
                <a:cubicBezTo>
                  <a:pt x="110914" y="7652"/>
                  <a:pt x="103262" y="0"/>
                  <a:pt x="93850" y="0"/>
                </a:cubicBezTo>
                <a:lnTo>
                  <a:pt x="68255" y="0"/>
                </a:lnTo>
                <a:lnTo>
                  <a:pt x="68255" y="0"/>
                </a:lnTo>
                <a:lnTo>
                  <a:pt x="25596" y="0"/>
                </a:lnTo>
                <a:cubicBezTo>
                  <a:pt x="16184" y="0"/>
                  <a:pt x="8532" y="7652"/>
                  <a:pt x="8532" y="17064"/>
                </a:cubicBezTo>
                <a:lnTo>
                  <a:pt x="8532" y="119446"/>
                </a:lnTo>
                <a:cubicBezTo>
                  <a:pt x="3813" y="119446"/>
                  <a:pt x="0" y="123258"/>
                  <a:pt x="0" y="127978"/>
                </a:cubicBezTo>
                <a:cubicBezTo>
                  <a:pt x="0" y="132697"/>
                  <a:pt x="3813" y="136509"/>
                  <a:pt x="8532" y="136509"/>
                </a:cubicBezTo>
                <a:lnTo>
                  <a:pt x="68255" y="136509"/>
                </a:lnTo>
                <a:cubicBezTo>
                  <a:pt x="72974" y="136509"/>
                  <a:pt x="76787" y="132697"/>
                  <a:pt x="76787" y="127978"/>
                </a:cubicBezTo>
                <a:lnTo>
                  <a:pt x="76787" y="17064"/>
                </a:lnTo>
                <a:close/>
                <a:moveTo>
                  <a:pt x="42659" y="68255"/>
                </a:moveTo>
                <a:cubicBezTo>
                  <a:pt x="42659" y="63546"/>
                  <a:pt x="46482" y="59723"/>
                  <a:pt x="51191" y="59723"/>
                </a:cubicBezTo>
                <a:cubicBezTo>
                  <a:pt x="55900" y="59723"/>
                  <a:pt x="59723" y="63546"/>
                  <a:pt x="59723" y="68255"/>
                </a:cubicBezTo>
                <a:cubicBezTo>
                  <a:pt x="59723" y="72964"/>
                  <a:pt x="55900" y="76787"/>
                  <a:pt x="51191" y="76787"/>
                </a:cubicBezTo>
                <a:cubicBezTo>
                  <a:pt x="46482" y="76787"/>
                  <a:pt x="42659" y="72964"/>
                  <a:pt x="42659" y="68255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39" name="Text 37"/>
          <p:cNvSpPr/>
          <p:nvPr/>
        </p:nvSpPr>
        <p:spPr>
          <a:xfrm>
            <a:off x="6786759" y="3593184"/>
            <a:ext cx="1322435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Entry Point Location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47868" y="3866203"/>
            <a:ext cx="5050850" cy="1962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Entry points outside the main code section or in unusual sections strongly suggest packing.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6407946" y="4309430"/>
            <a:ext cx="5270971" cy="945328"/>
          </a:xfrm>
          <a:custGeom>
            <a:avLst/>
            <a:gdLst/>
            <a:ahLst/>
            <a:cxnLst/>
            <a:rect l="l" t="t" r="r" b="b"/>
            <a:pathLst>
              <a:path w="5270971" h="945328">
                <a:moveTo>
                  <a:pt x="68253" y="0"/>
                </a:moveTo>
                <a:lnTo>
                  <a:pt x="5202718" y="0"/>
                </a:lnTo>
                <a:cubicBezTo>
                  <a:pt x="5240413" y="0"/>
                  <a:pt x="5270971" y="30558"/>
                  <a:pt x="5270971" y="68253"/>
                </a:cubicBezTo>
                <a:lnTo>
                  <a:pt x="5270971" y="877075"/>
                </a:lnTo>
                <a:cubicBezTo>
                  <a:pt x="5270971" y="914770"/>
                  <a:pt x="5240413" y="945328"/>
                  <a:pt x="5202718" y="945328"/>
                </a:cubicBezTo>
                <a:lnTo>
                  <a:pt x="68253" y="945328"/>
                </a:lnTo>
                <a:cubicBezTo>
                  <a:pt x="30558" y="945328"/>
                  <a:pt x="0" y="914770"/>
                  <a:pt x="0" y="877075"/>
                </a:cubicBezTo>
                <a:lnTo>
                  <a:pt x="0" y="68253"/>
                </a:lnTo>
                <a:cubicBezTo>
                  <a:pt x="0" y="30558"/>
                  <a:pt x="30558" y="0"/>
                  <a:pt x="68253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6564931" y="4483482"/>
            <a:ext cx="136509" cy="136509"/>
          </a:xfrm>
          <a:custGeom>
            <a:avLst/>
            <a:gdLst/>
            <a:ahLst/>
            <a:cxnLst/>
            <a:rect l="l" t="t" r="r" b="b"/>
            <a:pathLst>
              <a:path w="136509" h="136509">
                <a:moveTo>
                  <a:pt x="61989" y="1386"/>
                </a:moveTo>
                <a:cubicBezTo>
                  <a:pt x="65962" y="-453"/>
                  <a:pt x="70548" y="-453"/>
                  <a:pt x="74520" y="1386"/>
                </a:cubicBezTo>
                <a:lnTo>
                  <a:pt x="132803" y="28315"/>
                </a:lnTo>
                <a:cubicBezTo>
                  <a:pt x="135070" y="29355"/>
                  <a:pt x="136509" y="31621"/>
                  <a:pt x="136509" y="34127"/>
                </a:cubicBezTo>
                <a:cubicBezTo>
                  <a:pt x="136509" y="36634"/>
                  <a:pt x="135070" y="38900"/>
                  <a:pt x="132803" y="39940"/>
                </a:cubicBezTo>
                <a:lnTo>
                  <a:pt x="74520" y="66868"/>
                </a:lnTo>
                <a:cubicBezTo>
                  <a:pt x="70548" y="68708"/>
                  <a:pt x="65962" y="68708"/>
                  <a:pt x="61989" y="66868"/>
                </a:cubicBezTo>
                <a:lnTo>
                  <a:pt x="3706" y="39940"/>
                </a:lnTo>
                <a:cubicBezTo>
                  <a:pt x="1440" y="38873"/>
                  <a:pt x="0" y="36607"/>
                  <a:pt x="0" y="34127"/>
                </a:cubicBezTo>
                <a:cubicBezTo>
                  <a:pt x="0" y="31648"/>
                  <a:pt x="1440" y="29355"/>
                  <a:pt x="3706" y="28315"/>
                </a:cubicBezTo>
                <a:lnTo>
                  <a:pt x="61989" y="1386"/>
                </a:lnTo>
                <a:close/>
                <a:moveTo>
                  <a:pt x="12824" y="58230"/>
                </a:moveTo>
                <a:lnTo>
                  <a:pt x="56630" y="78466"/>
                </a:lnTo>
                <a:cubicBezTo>
                  <a:pt x="64015" y="81879"/>
                  <a:pt x="72521" y="81879"/>
                  <a:pt x="79906" y="78466"/>
                </a:cubicBezTo>
                <a:lnTo>
                  <a:pt x="123712" y="58230"/>
                </a:lnTo>
                <a:lnTo>
                  <a:pt x="132803" y="62442"/>
                </a:lnTo>
                <a:cubicBezTo>
                  <a:pt x="135070" y="63482"/>
                  <a:pt x="136509" y="65748"/>
                  <a:pt x="136509" y="68255"/>
                </a:cubicBezTo>
                <a:cubicBezTo>
                  <a:pt x="136509" y="70761"/>
                  <a:pt x="135070" y="73027"/>
                  <a:pt x="132803" y="74067"/>
                </a:cubicBezTo>
                <a:lnTo>
                  <a:pt x="74520" y="100996"/>
                </a:lnTo>
                <a:cubicBezTo>
                  <a:pt x="70548" y="102835"/>
                  <a:pt x="65962" y="102835"/>
                  <a:pt x="61989" y="100996"/>
                </a:cubicBezTo>
                <a:lnTo>
                  <a:pt x="3706" y="74067"/>
                </a:lnTo>
                <a:cubicBezTo>
                  <a:pt x="1440" y="73001"/>
                  <a:pt x="0" y="70734"/>
                  <a:pt x="0" y="68255"/>
                </a:cubicBezTo>
                <a:cubicBezTo>
                  <a:pt x="0" y="65775"/>
                  <a:pt x="1440" y="63482"/>
                  <a:pt x="3706" y="62442"/>
                </a:cubicBezTo>
                <a:lnTo>
                  <a:pt x="12798" y="58230"/>
                </a:lnTo>
                <a:close/>
                <a:moveTo>
                  <a:pt x="3706" y="96570"/>
                </a:moveTo>
                <a:lnTo>
                  <a:pt x="12798" y="92357"/>
                </a:lnTo>
                <a:lnTo>
                  <a:pt x="56603" y="112594"/>
                </a:lnTo>
                <a:cubicBezTo>
                  <a:pt x="63989" y="116006"/>
                  <a:pt x="72494" y="116006"/>
                  <a:pt x="79879" y="112594"/>
                </a:cubicBezTo>
                <a:lnTo>
                  <a:pt x="123685" y="92357"/>
                </a:lnTo>
                <a:lnTo>
                  <a:pt x="132777" y="96570"/>
                </a:lnTo>
                <a:cubicBezTo>
                  <a:pt x="135043" y="97610"/>
                  <a:pt x="136483" y="99876"/>
                  <a:pt x="136483" y="102382"/>
                </a:cubicBezTo>
                <a:cubicBezTo>
                  <a:pt x="136483" y="104888"/>
                  <a:pt x="135043" y="107155"/>
                  <a:pt x="132777" y="108194"/>
                </a:cubicBezTo>
                <a:lnTo>
                  <a:pt x="74494" y="135123"/>
                </a:lnTo>
                <a:cubicBezTo>
                  <a:pt x="70521" y="136963"/>
                  <a:pt x="65935" y="136963"/>
                  <a:pt x="61962" y="135123"/>
                </a:cubicBezTo>
                <a:lnTo>
                  <a:pt x="3706" y="108194"/>
                </a:lnTo>
                <a:cubicBezTo>
                  <a:pt x="1440" y="107128"/>
                  <a:pt x="0" y="104862"/>
                  <a:pt x="0" y="102382"/>
                </a:cubicBezTo>
                <a:cubicBezTo>
                  <a:pt x="0" y="99903"/>
                  <a:pt x="1440" y="97610"/>
                  <a:pt x="3706" y="9657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43" name="Text 41"/>
          <p:cNvSpPr/>
          <p:nvPr/>
        </p:nvSpPr>
        <p:spPr>
          <a:xfrm>
            <a:off x="6786759" y="4449355"/>
            <a:ext cx="870248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Overlay Data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6547868" y="4722374"/>
            <a:ext cx="5050850" cy="392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appended after the PE structure. Large overlays often contain encrypted payloads or additional malware.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07946" y="5359701"/>
            <a:ext cx="5270971" cy="945328"/>
          </a:xfrm>
          <a:custGeom>
            <a:avLst/>
            <a:gdLst/>
            <a:ahLst/>
            <a:cxnLst/>
            <a:rect l="l" t="t" r="r" b="b"/>
            <a:pathLst>
              <a:path w="5270971" h="945328">
                <a:moveTo>
                  <a:pt x="68253" y="0"/>
                </a:moveTo>
                <a:lnTo>
                  <a:pt x="5202718" y="0"/>
                </a:lnTo>
                <a:cubicBezTo>
                  <a:pt x="5240413" y="0"/>
                  <a:pt x="5270971" y="30558"/>
                  <a:pt x="5270971" y="68253"/>
                </a:cubicBezTo>
                <a:lnTo>
                  <a:pt x="5270971" y="877075"/>
                </a:lnTo>
                <a:cubicBezTo>
                  <a:pt x="5270971" y="914770"/>
                  <a:pt x="5240413" y="945328"/>
                  <a:pt x="5202718" y="945328"/>
                </a:cubicBezTo>
                <a:lnTo>
                  <a:pt x="68253" y="945328"/>
                </a:lnTo>
                <a:cubicBezTo>
                  <a:pt x="30558" y="945328"/>
                  <a:pt x="0" y="914770"/>
                  <a:pt x="0" y="877075"/>
                </a:cubicBezTo>
                <a:lnTo>
                  <a:pt x="0" y="68253"/>
                </a:lnTo>
                <a:cubicBezTo>
                  <a:pt x="0" y="30558"/>
                  <a:pt x="30558" y="0"/>
                  <a:pt x="68253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6564931" y="5533748"/>
            <a:ext cx="136509" cy="136509"/>
          </a:xfrm>
          <a:custGeom>
            <a:avLst/>
            <a:gdLst/>
            <a:ahLst/>
            <a:cxnLst/>
            <a:rect l="l" t="t" r="r" b="b"/>
            <a:pathLst>
              <a:path w="136509" h="136509">
                <a:moveTo>
                  <a:pt x="0" y="19197"/>
                </a:moveTo>
                <a:cubicBezTo>
                  <a:pt x="0" y="15677"/>
                  <a:pt x="2853" y="12798"/>
                  <a:pt x="6399" y="12798"/>
                </a:cubicBezTo>
                <a:lnTo>
                  <a:pt x="19197" y="12798"/>
                </a:lnTo>
                <a:cubicBezTo>
                  <a:pt x="22743" y="12798"/>
                  <a:pt x="25596" y="15651"/>
                  <a:pt x="25596" y="19197"/>
                </a:cubicBezTo>
                <a:lnTo>
                  <a:pt x="25596" y="46925"/>
                </a:lnTo>
                <a:lnTo>
                  <a:pt x="31994" y="46925"/>
                </a:lnTo>
                <a:cubicBezTo>
                  <a:pt x="35540" y="46925"/>
                  <a:pt x="38393" y="49778"/>
                  <a:pt x="38393" y="53324"/>
                </a:cubicBezTo>
                <a:cubicBezTo>
                  <a:pt x="38393" y="56870"/>
                  <a:pt x="35540" y="59723"/>
                  <a:pt x="31994" y="59723"/>
                </a:cubicBezTo>
                <a:lnTo>
                  <a:pt x="6399" y="59723"/>
                </a:lnTo>
                <a:cubicBezTo>
                  <a:pt x="2853" y="59723"/>
                  <a:pt x="0" y="56870"/>
                  <a:pt x="0" y="53324"/>
                </a:cubicBezTo>
                <a:cubicBezTo>
                  <a:pt x="0" y="49778"/>
                  <a:pt x="2853" y="46925"/>
                  <a:pt x="6399" y="46925"/>
                </a:cubicBezTo>
                <a:lnTo>
                  <a:pt x="12798" y="46925"/>
                </a:lnTo>
                <a:lnTo>
                  <a:pt x="12798" y="25596"/>
                </a:lnTo>
                <a:lnTo>
                  <a:pt x="6399" y="25596"/>
                </a:lnTo>
                <a:cubicBezTo>
                  <a:pt x="2853" y="25596"/>
                  <a:pt x="0" y="22743"/>
                  <a:pt x="0" y="19197"/>
                </a:cubicBezTo>
                <a:close/>
                <a:moveTo>
                  <a:pt x="8105" y="80306"/>
                </a:moveTo>
                <a:cubicBezTo>
                  <a:pt x="11145" y="78013"/>
                  <a:pt x="14851" y="76787"/>
                  <a:pt x="18663" y="76787"/>
                </a:cubicBezTo>
                <a:lnTo>
                  <a:pt x="19970" y="76787"/>
                </a:lnTo>
                <a:cubicBezTo>
                  <a:pt x="28955" y="76787"/>
                  <a:pt x="36260" y="84092"/>
                  <a:pt x="36260" y="93077"/>
                </a:cubicBezTo>
                <a:cubicBezTo>
                  <a:pt x="36260" y="98303"/>
                  <a:pt x="33754" y="103182"/>
                  <a:pt x="29541" y="106248"/>
                </a:cubicBezTo>
                <a:lnTo>
                  <a:pt x="23143" y="110914"/>
                </a:lnTo>
                <a:lnTo>
                  <a:pt x="31994" y="110914"/>
                </a:lnTo>
                <a:cubicBezTo>
                  <a:pt x="35540" y="110914"/>
                  <a:pt x="38393" y="113767"/>
                  <a:pt x="38393" y="117313"/>
                </a:cubicBezTo>
                <a:cubicBezTo>
                  <a:pt x="38393" y="120859"/>
                  <a:pt x="35540" y="123712"/>
                  <a:pt x="31994" y="123712"/>
                </a:cubicBezTo>
                <a:lnTo>
                  <a:pt x="7812" y="123712"/>
                </a:lnTo>
                <a:cubicBezTo>
                  <a:pt x="3493" y="123712"/>
                  <a:pt x="0" y="120219"/>
                  <a:pt x="0" y="115900"/>
                </a:cubicBezTo>
                <a:cubicBezTo>
                  <a:pt x="0" y="113393"/>
                  <a:pt x="1200" y="111047"/>
                  <a:pt x="3226" y="109581"/>
                </a:cubicBezTo>
                <a:lnTo>
                  <a:pt x="22023" y="95903"/>
                </a:lnTo>
                <a:cubicBezTo>
                  <a:pt x="22929" y="95237"/>
                  <a:pt x="23463" y="94197"/>
                  <a:pt x="23463" y="93077"/>
                </a:cubicBezTo>
                <a:cubicBezTo>
                  <a:pt x="23463" y="91157"/>
                  <a:pt x="21890" y="89584"/>
                  <a:pt x="19970" y="89584"/>
                </a:cubicBezTo>
                <a:lnTo>
                  <a:pt x="18663" y="89584"/>
                </a:lnTo>
                <a:cubicBezTo>
                  <a:pt x="17624" y="89584"/>
                  <a:pt x="16610" y="89931"/>
                  <a:pt x="15784" y="90544"/>
                </a:cubicBezTo>
                <a:lnTo>
                  <a:pt x="10238" y="94703"/>
                </a:lnTo>
                <a:cubicBezTo>
                  <a:pt x="7412" y="96836"/>
                  <a:pt x="3413" y="96250"/>
                  <a:pt x="1280" y="93424"/>
                </a:cubicBezTo>
                <a:cubicBezTo>
                  <a:pt x="-853" y="90597"/>
                  <a:pt x="-267" y="86598"/>
                  <a:pt x="2560" y="84465"/>
                </a:cubicBezTo>
                <a:lnTo>
                  <a:pt x="8105" y="80306"/>
                </a:lnTo>
                <a:close/>
                <a:moveTo>
                  <a:pt x="59723" y="17064"/>
                </a:moveTo>
                <a:lnTo>
                  <a:pt x="127978" y="17064"/>
                </a:lnTo>
                <a:cubicBezTo>
                  <a:pt x="132697" y="17064"/>
                  <a:pt x="136509" y="20876"/>
                  <a:pt x="136509" y="25596"/>
                </a:cubicBezTo>
                <a:cubicBezTo>
                  <a:pt x="136509" y="30315"/>
                  <a:pt x="132697" y="34127"/>
                  <a:pt x="127978" y="34127"/>
                </a:cubicBezTo>
                <a:lnTo>
                  <a:pt x="59723" y="34127"/>
                </a:lnTo>
                <a:cubicBezTo>
                  <a:pt x="55004" y="34127"/>
                  <a:pt x="51191" y="30315"/>
                  <a:pt x="51191" y="25596"/>
                </a:cubicBezTo>
                <a:cubicBezTo>
                  <a:pt x="51191" y="20876"/>
                  <a:pt x="55004" y="17064"/>
                  <a:pt x="59723" y="17064"/>
                </a:cubicBezTo>
                <a:close/>
                <a:moveTo>
                  <a:pt x="59723" y="59723"/>
                </a:moveTo>
                <a:lnTo>
                  <a:pt x="127978" y="59723"/>
                </a:lnTo>
                <a:cubicBezTo>
                  <a:pt x="132697" y="59723"/>
                  <a:pt x="136509" y="63536"/>
                  <a:pt x="136509" y="68255"/>
                </a:cubicBezTo>
                <a:cubicBezTo>
                  <a:pt x="136509" y="72974"/>
                  <a:pt x="132697" y="76787"/>
                  <a:pt x="127978" y="76787"/>
                </a:cubicBezTo>
                <a:lnTo>
                  <a:pt x="59723" y="76787"/>
                </a:lnTo>
                <a:cubicBezTo>
                  <a:pt x="55004" y="76787"/>
                  <a:pt x="51191" y="72974"/>
                  <a:pt x="51191" y="68255"/>
                </a:cubicBezTo>
                <a:cubicBezTo>
                  <a:pt x="51191" y="63536"/>
                  <a:pt x="55004" y="59723"/>
                  <a:pt x="59723" y="59723"/>
                </a:cubicBezTo>
                <a:close/>
                <a:moveTo>
                  <a:pt x="59723" y="102382"/>
                </a:moveTo>
                <a:lnTo>
                  <a:pt x="127978" y="102382"/>
                </a:lnTo>
                <a:cubicBezTo>
                  <a:pt x="132697" y="102382"/>
                  <a:pt x="136509" y="106195"/>
                  <a:pt x="136509" y="110914"/>
                </a:cubicBezTo>
                <a:cubicBezTo>
                  <a:pt x="136509" y="115633"/>
                  <a:pt x="132697" y="119446"/>
                  <a:pt x="127978" y="119446"/>
                </a:cubicBezTo>
                <a:lnTo>
                  <a:pt x="59723" y="119446"/>
                </a:lnTo>
                <a:cubicBezTo>
                  <a:pt x="55004" y="119446"/>
                  <a:pt x="51191" y="115633"/>
                  <a:pt x="51191" y="110914"/>
                </a:cubicBezTo>
                <a:cubicBezTo>
                  <a:pt x="51191" y="106195"/>
                  <a:pt x="55004" y="102382"/>
                  <a:pt x="59723" y="102382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47" name="Text 45"/>
          <p:cNvSpPr/>
          <p:nvPr/>
        </p:nvSpPr>
        <p:spPr>
          <a:xfrm>
            <a:off x="6786759" y="5499621"/>
            <a:ext cx="904375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Import Count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547868" y="5772640"/>
            <a:ext cx="5050850" cy="3924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41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Very low import counts suggest dynamic loading. UPX packed files have characteristic import patterns.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8617" y="368617"/>
            <a:ext cx="2690902" cy="368617"/>
          </a:xfrm>
          <a:custGeom>
            <a:avLst/>
            <a:gdLst/>
            <a:ahLst/>
            <a:cxnLst/>
            <a:rect l="l" t="t" r="r" b="b"/>
            <a:pathLst>
              <a:path w="2690902" h="368617">
                <a:moveTo>
                  <a:pt x="73723" y="0"/>
                </a:moveTo>
                <a:lnTo>
                  <a:pt x="2617179" y="0"/>
                </a:lnTo>
                <a:cubicBezTo>
                  <a:pt x="2657895" y="0"/>
                  <a:pt x="2690902" y="33007"/>
                  <a:pt x="2690902" y="73723"/>
                </a:cubicBezTo>
                <a:lnTo>
                  <a:pt x="2690902" y="294893"/>
                </a:lnTo>
                <a:cubicBezTo>
                  <a:pt x="2690902" y="335610"/>
                  <a:pt x="2657895" y="368617"/>
                  <a:pt x="2617179" y="368617"/>
                </a:cubicBezTo>
                <a:lnTo>
                  <a:pt x="73723" y="368617"/>
                </a:lnTo>
                <a:cubicBezTo>
                  <a:pt x="33007" y="368617"/>
                  <a:pt x="0" y="335610"/>
                  <a:pt x="0" y="294893"/>
                </a:cubicBezTo>
                <a:lnTo>
                  <a:pt x="0" y="73723"/>
                </a:lnTo>
                <a:cubicBezTo>
                  <a:pt x="0" y="33034"/>
                  <a:pt x="33034" y="0"/>
                  <a:pt x="73723" y="0"/>
                </a:cubicBezTo>
                <a:close/>
              </a:path>
            </a:pathLst>
          </a:custGeom>
          <a:solidFill>
            <a:srgbClr val="58A6FF">
              <a:alpha val="10196"/>
            </a:srgbClr>
          </a:solidFill>
          <a:ln/>
        </p:spPr>
      </p:sp>
      <p:sp>
        <p:nvSpPr>
          <p:cNvPr id="3" name="Text 1"/>
          <p:cNvSpPr/>
          <p:nvPr/>
        </p:nvSpPr>
        <p:spPr>
          <a:xfrm>
            <a:off x="516063" y="449711"/>
            <a:ext cx="2472267" cy="1990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kern="0" spc="58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CLASSIFICATION ARCHITECTURE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68617" y="847819"/>
            <a:ext cx="11620644" cy="3686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12" b="1" dirty="0">
                <a:solidFill>
                  <a:srgbClr val="C9D1D9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Ensemble Classifier: Multi-Model Architecture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7048" y="1400744"/>
            <a:ext cx="5593760" cy="3022658"/>
          </a:xfrm>
          <a:custGeom>
            <a:avLst/>
            <a:gdLst/>
            <a:ahLst/>
            <a:cxnLst/>
            <a:rect l="l" t="t" r="r" b="b"/>
            <a:pathLst>
              <a:path w="5593760" h="3022658">
                <a:moveTo>
                  <a:pt x="36862" y="0"/>
                </a:moveTo>
                <a:lnTo>
                  <a:pt x="5483161" y="0"/>
                </a:lnTo>
                <a:cubicBezTo>
                  <a:pt x="5544243" y="0"/>
                  <a:pt x="5593760" y="49517"/>
                  <a:pt x="5593760" y="110599"/>
                </a:cubicBezTo>
                <a:lnTo>
                  <a:pt x="5593760" y="2912059"/>
                </a:lnTo>
                <a:cubicBezTo>
                  <a:pt x="5593760" y="2973141"/>
                  <a:pt x="5544243" y="3022658"/>
                  <a:pt x="5483161" y="3022658"/>
                </a:cubicBezTo>
                <a:lnTo>
                  <a:pt x="36862" y="3022658"/>
                </a:lnTo>
                <a:cubicBezTo>
                  <a:pt x="16504" y="3022658"/>
                  <a:pt x="0" y="3006154"/>
                  <a:pt x="0" y="2985796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6" name="Shape 4"/>
          <p:cNvSpPr/>
          <p:nvPr/>
        </p:nvSpPr>
        <p:spPr>
          <a:xfrm>
            <a:off x="387048" y="1400744"/>
            <a:ext cx="36862" cy="3022658"/>
          </a:xfrm>
          <a:custGeom>
            <a:avLst/>
            <a:gdLst/>
            <a:ahLst/>
            <a:cxnLst/>
            <a:rect l="l" t="t" r="r" b="b"/>
            <a:pathLst>
              <a:path w="36862" h="3022658">
                <a:moveTo>
                  <a:pt x="36862" y="0"/>
                </a:moveTo>
                <a:lnTo>
                  <a:pt x="36862" y="0"/>
                </a:lnTo>
                <a:lnTo>
                  <a:pt x="36862" y="3022658"/>
                </a:lnTo>
                <a:lnTo>
                  <a:pt x="36862" y="3022658"/>
                </a:lnTo>
                <a:cubicBezTo>
                  <a:pt x="16504" y="3022658"/>
                  <a:pt x="0" y="3006154"/>
                  <a:pt x="0" y="2985796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7" name="Shape 5"/>
          <p:cNvSpPr/>
          <p:nvPr/>
        </p:nvSpPr>
        <p:spPr>
          <a:xfrm>
            <a:off x="589787" y="1585052"/>
            <a:ext cx="442340" cy="442340"/>
          </a:xfrm>
          <a:custGeom>
            <a:avLst/>
            <a:gdLst/>
            <a:ahLst/>
            <a:cxnLst/>
            <a:rect l="l" t="t" r="r" b="b"/>
            <a:pathLst>
              <a:path w="442340" h="442340">
                <a:moveTo>
                  <a:pt x="73725" y="0"/>
                </a:moveTo>
                <a:lnTo>
                  <a:pt x="368615" y="0"/>
                </a:lnTo>
                <a:cubicBezTo>
                  <a:pt x="409305" y="0"/>
                  <a:pt x="442340" y="33035"/>
                  <a:pt x="442340" y="73725"/>
                </a:cubicBezTo>
                <a:lnTo>
                  <a:pt x="442340" y="368615"/>
                </a:lnTo>
                <a:cubicBezTo>
                  <a:pt x="442340" y="409305"/>
                  <a:pt x="409305" y="442340"/>
                  <a:pt x="368615" y="442340"/>
                </a:cubicBezTo>
                <a:lnTo>
                  <a:pt x="73725" y="442340"/>
                </a:lnTo>
                <a:cubicBezTo>
                  <a:pt x="33035" y="442340"/>
                  <a:pt x="0" y="409305"/>
                  <a:pt x="0" y="368615"/>
                </a:cubicBezTo>
                <a:lnTo>
                  <a:pt x="0" y="73725"/>
                </a:lnTo>
                <a:cubicBezTo>
                  <a:pt x="0" y="33035"/>
                  <a:pt x="33035" y="0"/>
                  <a:pt x="73725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718803" y="1714068"/>
            <a:ext cx="184308" cy="184308"/>
          </a:xfrm>
          <a:custGeom>
            <a:avLst/>
            <a:gdLst/>
            <a:ahLst/>
            <a:cxnLst/>
            <a:rect l="l" t="t" r="r" b="b"/>
            <a:pathLst>
              <a:path w="184308" h="184308">
                <a:moveTo>
                  <a:pt x="83695" y="1872"/>
                </a:moveTo>
                <a:cubicBezTo>
                  <a:pt x="89058" y="-612"/>
                  <a:pt x="95250" y="-612"/>
                  <a:pt x="100614" y="1872"/>
                </a:cubicBezTo>
                <a:lnTo>
                  <a:pt x="179305" y="38230"/>
                </a:lnTo>
                <a:cubicBezTo>
                  <a:pt x="182365" y="39634"/>
                  <a:pt x="184308" y="42693"/>
                  <a:pt x="184308" y="46077"/>
                </a:cubicBezTo>
                <a:cubicBezTo>
                  <a:pt x="184308" y="49461"/>
                  <a:pt x="182365" y="52521"/>
                  <a:pt x="179305" y="53925"/>
                </a:cubicBezTo>
                <a:lnTo>
                  <a:pt x="100614" y="90282"/>
                </a:lnTo>
                <a:cubicBezTo>
                  <a:pt x="95250" y="92766"/>
                  <a:pt x="89058" y="92766"/>
                  <a:pt x="83695" y="90282"/>
                </a:cubicBezTo>
                <a:lnTo>
                  <a:pt x="5004" y="53925"/>
                </a:lnTo>
                <a:cubicBezTo>
                  <a:pt x="1944" y="52485"/>
                  <a:pt x="0" y="49425"/>
                  <a:pt x="0" y="46077"/>
                </a:cubicBezTo>
                <a:cubicBezTo>
                  <a:pt x="0" y="42729"/>
                  <a:pt x="1944" y="39634"/>
                  <a:pt x="5004" y="38230"/>
                </a:cubicBezTo>
                <a:lnTo>
                  <a:pt x="83695" y="1872"/>
                </a:lnTo>
                <a:close/>
                <a:moveTo>
                  <a:pt x="17315" y="78619"/>
                </a:moveTo>
                <a:lnTo>
                  <a:pt x="76459" y="105941"/>
                </a:lnTo>
                <a:cubicBezTo>
                  <a:pt x="86431" y="110549"/>
                  <a:pt x="97914" y="110549"/>
                  <a:pt x="107885" y="105941"/>
                </a:cubicBezTo>
                <a:lnTo>
                  <a:pt x="167029" y="78619"/>
                </a:lnTo>
                <a:lnTo>
                  <a:pt x="179305" y="84307"/>
                </a:lnTo>
                <a:cubicBezTo>
                  <a:pt x="182365" y="85711"/>
                  <a:pt x="184308" y="88770"/>
                  <a:pt x="184308" y="92154"/>
                </a:cubicBezTo>
                <a:cubicBezTo>
                  <a:pt x="184308" y="95538"/>
                  <a:pt x="182365" y="98598"/>
                  <a:pt x="179305" y="100002"/>
                </a:cubicBezTo>
                <a:lnTo>
                  <a:pt x="100614" y="136359"/>
                </a:lnTo>
                <a:cubicBezTo>
                  <a:pt x="95250" y="138843"/>
                  <a:pt x="89058" y="138843"/>
                  <a:pt x="83695" y="136359"/>
                </a:cubicBezTo>
                <a:lnTo>
                  <a:pt x="5004" y="100002"/>
                </a:lnTo>
                <a:cubicBezTo>
                  <a:pt x="1944" y="98562"/>
                  <a:pt x="0" y="95502"/>
                  <a:pt x="0" y="92154"/>
                </a:cubicBezTo>
                <a:cubicBezTo>
                  <a:pt x="0" y="88806"/>
                  <a:pt x="1944" y="85711"/>
                  <a:pt x="5004" y="84307"/>
                </a:cubicBezTo>
                <a:lnTo>
                  <a:pt x="17279" y="78619"/>
                </a:lnTo>
                <a:close/>
                <a:moveTo>
                  <a:pt x="5004" y="130384"/>
                </a:moveTo>
                <a:lnTo>
                  <a:pt x="17279" y="124696"/>
                </a:lnTo>
                <a:lnTo>
                  <a:pt x="76423" y="152018"/>
                </a:lnTo>
                <a:cubicBezTo>
                  <a:pt x="86395" y="156626"/>
                  <a:pt x="97878" y="156626"/>
                  <a:pt x="107849" y="152018"/>
                </a:cubicBezTo>
                <a:lnTo>
                  <a:pt x="166993" y="124696"/>
                </a:lnTo>
                <a:lnTo>
                  <a:pt x="179269" y="130384"/>
                </a:lnTo>
                <a:cubicBezTo>
                  <a:pt x="182329" y="131788"/>
                  <a:pt x="184272" y="134848"/>
                  <a:pt x="184272" y="138231"/>
                </a:cubicBezTo>
                <a:cubicBezTo>
                  <a:pt x="184272" y="141615"/>
                  <a:pt x="182329" y="144675"/>
                  <a:pt x="179269" y="146079"/>
                </a:cubicBezTo>
                <a:lnTo>
                  <a:pt x="100578" y="182437"/>
                </a:lnTo>
                <a:cubicBezTo>
                  <a:pt x="95214" y="184920"/>
                  <a:pt x="89022" y="184920"/>
                  <a:pt x="83659" y="182437"/>
                </a:cubicBezTo>
                <a:lnTo>
                  <a:pt x="5004" y="146079"/>
                </a:lnTo>
                <a:cubicBezTo>
                  <a:pt x="1944" y="144639"/>
                  <a:pt x="0" y="141579"/>
                  <a:pt x="0" y="138231"/>
                </a:cubicBezTo>
                <a:cubicBezTo>
                  <a:pt x="0" y="134884"/>
                  <a:pt x="1944" y="131788"/>
                  <a:pt x="5004" y="130384"/>
                </a:cubicBez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9" name="Text 7"/>
          <p:cNvSpPr/>
          <p:nvPr/>
        </p:nvSpPr>
        <p:spPr>
          <a:xfrm>
            <a:off x="1179574" y="1585052"/>
            <a:ext cx="1953669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Ensemble Strategy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89787" y="2174839"/>
            <a:ext cx="5280435" cy="4792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61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ensemble combines </a:t>
            </a:r>
            <a:r>
              <a:rPr lang="en-US" sz="1161" dirty="0">
                <a:solidFill>
                  <a:srgbClr val="58A6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four diverse models</a:t>
            </a:r>
            <a:r>
              <a:rPr lang="en-US" sz="1161" dirty="0">
                <a:solidFill>
                  <a:srgbClr val="C9D1D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reduce false positives/negatives, achieving higher accuracy than any single model.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8218" y="2838349"/>
            <a:ext cx="147447" cy="147447"/>
          </a:xfrm>
          <a:custGeom>
            <a:avLst/>
            <a:gdLst/>
            <a:ahLst/>
            <a:cxnLst/>
            <a:rect l="l" t="t" r="r" b="b"/>
            <a:pathLst>
              <a:path w="147447" h="147447">
                <a:moveTo>
                  <a:pt x="73723" y="147447"/>
                </a:moveTo>
                <a:cubicBezTo>
                  <a:pt x="114412" y="147447"/>
                  <a:pt x="147447" y="114412"/>
                  <a:pt x="147447" y="73723"/>
                </a:cubicBezTo>
                <a:cubicBezTo>
                  <a:pt x="147447" y="33034"/>
                  <a:pt x="114412" y="0"/>
                  <a:pt x="73723" y="0"/>
                </a:cubicBezTo>
                <a:cubicBezTo>
                  <a:pt x="33034" y="0"/>
                  <a:pt x="0" y="33034"/>
                  <a:pt x="0" y="73723"/>
                </a:cubicBezTo>
                <a:cubicBezTo>
                  <a:pt x="0" y="114412"/>
                  <a:pt x="33034" y="147447"/>
                  <a:pt x="73723" y="147447"/>
                </a:cubicBezTo>
                <a:close/>
                <a:moveTo>
                  <a:pt x="98029" y="61254"/>
                </a:moveTo>
                <a:lnTo>
                  <a:pt x="74990" y="98115"/>
                </a:lnTo>
                <a:cubicBezTo>
                  <a:pt x="73781" y="100045"/>
                  <a:pt x="71707" y="101254"/>
                  <a:pt x="69432" y="101370"/>
                </a:cubicBezTo>
                <a:cubicBezTo>
                  <a:pt x="67157" y="101485"/>
                  <a:pt x="64969" y="100448"/>
                  <a:pt x="63615" y="98605"/>
                </a:cubicBezTo>
                <a:lnTo>
                  <a:pt x="49792" y="80174"/>
                </a:lnTo>
                <a:cubicBezTo>
                  <a:pt x="47488" y="77122"/>
                  <a:pt x="48122" y="72802"/>
                  <a:pt x="51174" y="70498"/>
                </a:cubicBezTo>
                <a:cubicBezTo>
                  <a:pt x="54227" y="68194"/>
                  <a:pt x="58547" y="68828"/>
                  <a:pt x="60851" y="71880"/>
                </a:cubicBezTo>
                <a:lnTo>
                  <a:pt x="68626" y="82248"/>
                </a:lnTo>
                <a:lnTo>
                  <a:pt x="86308" y="53939"/>
                </a:lnTo>
                <a:cubicBezTo>
                  <a:pt x="88324" y="50714"/>
                  <a:pt x="92586" y="49706"/>
                  <a:pt x="95840" y="51750"/>
                </a:cubicBezTo>
                <a:cubicBezTo>
                  <a:pt x="99095" y="53795"/>
                  <a:pt x="100074" y="58028"/>
                  <a:pt x="98029" y="61283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2" name="Text 10"/>
          <p:cNvSpPr/>
          <p:nvPr/>
        </p:nvSpPr>
        <p:spPr>
          <a:xfrm>
            <a:off x="884680" y="2801488"/>
            <a:ext cx="2893642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Diversity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884680" y="3022658"/>
            <a:ext cx="2884426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Different algorithms catch different attack vectors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8218" y="3354413"/>
            <a:ext cx="147447" cy="147447"/>
          </a:xfrm>
          <a:custGeom>
            <a:avLst/>
            <a:gdLst/>
            <a:ahLst/>
            <a:cxnLst/>
            <a:rect l="l" t="t" r="r" b="b"/>
            <a:pathLst>
              <a:path w="147447" h="147447">
                <a:moveTo>
                  <a:pt x="73723" y="147447"/>
                </a:moveTo>
                <a:cubicBezTo>
                  <a:pt x="114412" y="147447"/>
                  <a:pt x="147447" y="114412"/>
                  <a:pt x="147447" y="73723"/>
                </a:cubicBezTo>
                <a:cubicBezTo>
                  <a:pt x="147447" y="33034"/>
                  <a:pt x="114412" y="0"/>
                  <a:pt x="73723" y="0"/>
                </a:cubicBezTo>
                <a:cubicBezTo>
                  <a:pt x="33034" y="0"/>
                  <a:pt x="0" y="33034"/>
                  <a:pt x="0" y="73723"/>
                </a:cubicBezTo>
                <a:cubicBezTo>
                  <a:pt x="0" y="114412"/>
                  <a:pt x="33034" y="147447"/>
                  <a:pt x="73723" y="147447"/>
                </a:cubicBezTo>
                <a:close/>
                <a:moveTo>
                  <a:pt x="98029" y="61254"/>
                </a:moveTo>
                <a:lnTo>
                  <a:pt x="74990" y="98115"/>
                </a:lnTo>
                <a:cubicBezTo>
                  <a:pt x="73781" y="100045"/>
                  <a:pt x="71707" y="101254"/>
                  <a:pt x="69432" y="101370"/>
                </a:cubicBezTo>
                <a:cubicBezTo>
                  <a:pt x="67157" y="101485"/>
                  <a:pt x="64969" y="100448"/>
                  <a:pt x="63615" y="98605"/>
                </a:cubicBezTo>
                <a:lnTo>
                  <a:pt x="49792" y="80174"/>
                </a:lnTo>
                <a:cubicBezTo>
                  <a:pt x="47488" y="77122"/>
                  <a:pt x="48122" y="72802"/>
                  <a:pt x="51174" y="70498"/>
                </a:cubicBezTo>
                <a:cubicBezTo>
                  <a:pt x="54227" y="68194"/>
                  <a:pt x="58547" y="68828"/>
                  <a:pt x="60851" y="71880"/>
                </a:cubicBezTo>
                <a:lnTo>
                  <a:pt x="68626" y="82248"/>
                </a:lnTo>
                <a:lnTo>
                  <a:pt x="86308" y="53939"/>
                </a:lnTo>
                <a:cubicBezTo>
                  <a:pt x="88324" y="50714"/>
                  <a:pt x="92586" y="49706"/>
                  <a:pt x="95840" y="51750"/>
                </a:cubicBezTo>
                <a:cubicBezTo>
                  <a:pt x="99095" y="53795"/>
                  <a:pt x="100074" y="58028"/>
                  <a:pt x="98029" y="61283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5" name="Text 13"/>
          <p:cNvSpPr/>
          <p:nvPr/>
        </p:nvSpPr>
        <p:spPr>
          <a:xfrm>
            <a:off x="884680" y="3317551"/>
            <a:ext cx="2681687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Robustness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84680" y="3538721"/>
            <a:ext cx="2672472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System performs even if individual models fail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08218" y="3870476"/>
            <a:ext cx="147447" cy="147447"/>
          </a:xfrm>
          <a:custGeom>
            <a:avLst/>
            <a:gdLst/>
            <a:ahLst/>
            <a:cxnLst/>
            <a:rect l="l" t="t" r="r" b="b"/>
            <a:pathLst>
              <a:path w="147447" h="147447">
                <a:moveTo>
                  <a:pt x="73723" y="147447"/>
                </a:moveTo>
                <a:cubicBezTo>
                  <a:pt x="114412" y="147447"/>
                  <a:pt x="147447" y="114412"/>
                  <a:pt x="147447" y="73723"/>
                </a:cubicBezTo>
                <a:cubicBezTo>
                  <a:pt x="147447" y="33034"/>
                  <a:pt x="114412" y="0"/>
                  <a:pt x="73723" y="0"/>
                </a:cubicBezTo>
                <a:cubicBezTo>
                  <a:pt x="33034" y="0"/>
                  <a:pt x="0" y="33034"/>
                  <a:pt x="0" y="73723"/>
                </a:cubicBezTo>
                <a:cubicBezTo>
                  <a:pt x="0" y="114412"/>
                  <a:pt x="33034" y="147447"/>
                  <a:pt x="73723" y="147447"/>
                </a:cubicBezTo>
                <a:close/>
                <a:moveTo>
                  <a:pt x="98029" y="61254"/>
                </a:moveTo>
                <a:lnTo>
                  <a:pt x="74990" y="98115"/>
                </a:lnTo>
                <a:cubicBezTo>
                  <a:pt x="73781" y="100045"/>
                  <a:pt x="71707" y="101254"/>
                  <a:pt x="69432" y="101370"/>
                </a:cubicBezTo>
                <a:cubicBezTo>
                  <a:pt x="67157" y="101485"/>
                  <a:pt x="64969" y="100448"/>
                  <a:pt x="63615" y="98605"/>
                </a:cubicBezTo>
                <a:lnTo>
                  <a:pt x="49792" y="80174"/>
                </a:lnTo>
                <a:cubicBezTo>
                  <a:pt x="47488" y="77122"/>
                  <a:pt x="48122" y="72802"/>
                  <a:pt x="51174" y="70498"/>
                </a:cubicBezTo>
                <a:cubicBezTo>
                  <a:pt x="54227" y="68194"/>
                  <a:pt x="58547" y="68828"/>
                  <a:pt x="60851" y="71880"/>
                </a:cubicBezTo>
                <a:lnTo>
                  <a:pt x="68626" y="82248"/>
                </a:lnTo>
                <a:lnTo>
                  <a:pt x="86308" y="53939"/>
                </a:lnTo>
                <a:cubicBezTo>
                  <a:pt x="88324" y="50714"/>
                  <a:pt x="92586" y="49706"/>
                  <a:pt x="95840" y="51750"/>
                </a:cubicBezTo>
                <a:cubicBezTo>
                  <a:pt x="99095" y="53795"/>
                  <a:pt x="100074" y="58028"/>
                  <a:pt x="98029" y="61283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18" name="Text 16"/>
          <p:cNvSpPr/>
          <p:nvPr/>
        </p:nvSpPr>
        <p:spPr>
          <a:xfrm>
            <a:off x="884680" y="3833615"/>
            <a:ext cx="2773841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C9D1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Reduced Overfitting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84680" y="4054785"/>
            <a:ext cx="2764626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6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Averaging smooths out individual model biases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387048" y="5109028"/>
            <a:ext cx="5593760" cy="1750930"/>
          </a:xfrm>
          <a:custGeom>
            <a:avLst/>
            <a:gdLst/>
            <a:ahLst/>
            <a:cxnLst/>
            <a:rect l="l" t="t" r="r" b="b"/>
            <a:pathLst>
              <a:path w="5593760" h="1750930">
                <a:moveTo>
                  <a:pt x="36862" y="0"/>
                </a:moveTo>
                <a:lnTo>
                  <a:pt x="5483171" y="0"/>
                </a:lnTo>
                <a:cubicBezTo>
                  <a:pt x="5544247" y="0"/>
                  <a:pt x="5593760" y="49512"/>
                  <a:pt x="5593760" y="110589"/>
                </a:cubicBezTo>
                <a:lnTo>
                  <a:pt x="5593760" y="1640341"/>
                </a:lnTo>
                <a:cubicBezTo>
                  <a:pt x="5593760" y="1701417"/>
                  <a:pt x="5544247" y="1750930"/>
                  <a:pt x="5483171" y="1750930"/>
                </a:cubicBezTo>
                <a:lnTo>
                  <a:pt x="36862" y="1750930"/>
                </a:lnTo>
                <a:cubicBezTo>
                  <a:pt x="16504" y="1750930"/>
                  <a:pt x="0" y="1734426"/>
                  <a:pt x="0" y="1714068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161B22"/>
          </a:solidFill>
          <a:ln/>
        </p:spPr>
      </p:sp>
      <p:sp>
        <p:nvSpPr>
          <p:cNvPr id="21" name="Shape 19"/>
          <p:cNvSpPr/>
          <p:nvPr/>
        </p:nvSpPr>
        <p:spPr>
          <a:xfrm>
            <a:off x="387048" y="5109028"/>
            <a:ext cx="36862" cy="1750930"/>
          </a:xfrm>
          <a:custGeom>
            <a:avLst/>
            <a:gdLst/>
            <a:ahLst/>
            <a:cxnLst/>
            <a:rect l="l" t="t" r="r" b="b"/>
            <a:pathLst>
              <a:path w="36862" h="1750930">
                <a:moveTo>
                  <a:pt x="36862" y="0"/>
                </a:moveTo>
                <a:lnTo>
                  <a:pt x="36862" y="0"/>
                </a:lnTo>
                <a:lnTo>
                  <a:pt x="36862" y="1750930"/>
                </a:lnTo>
                <a:lnTo>
                  <a:pt x="36862" y="1750930"/>
                </a:lnTo>
                <a:cubicBezTo>
                  <a:pt x="16504" y="1750930"/>
                  <a:pt x="0" y="1734426"/>
                  <a:pt x="0" y="1714068"/>
                </a:cubicBezTo>
                <a:lnTo>
                  <a:pt x="0" y="36862"/>
                </a:lnTo>
                <a:cubicBezTo>
                  <a:pt x="0" y="16517"/>
                  <a:pt x="16517" y="0"/>
                  <a:pt x="36862" y="0"/>
                </a:cubicBez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2" name="Shape 20"/>
          <p:cNvSpPr/>
          <p:nvPr/>
        </p:nvSpPr>
        <p:spPr>
          <a:xfrm>
            <a:off x="589787" y="5293336"/>
            <a:ext cx="442340" cy="442340"/>
          </a:xfrm>
          <a:custGeom>
            <a:avLst/>
            <a:gdLst/>
            <a:ahLst/>
            <a:cxnLst/>
            <a:rect l="l" t="t" r="r" b="b"/>
            <a:pathLst>
              <a:path w="442340" h="442340">
                <a:moveTo>
                  <a:pt x="73725" y="0"/>
                </a:moveTo>
                <a:lnTo>
                  <a:pt x="368615" y="0"/>
                </a:lnTo>
                <a:cubicBezTo>
                  <a:pt x="409305" y="0"/>
                  <a:pt x="442340" y="33035"/>
                  <a:pt x="442340" y="73725"/>
                </a:cubicBezTo>
                <a:lnTo>
                  <a:pt x="442340" y="368615"/>
                </a:lnTo>
                <a:cubicBezTo>
                  <a:pt x="442340" y="409305"/>
                  <a:pt x="409305" y="442340"/>
                  <a:pt x="368615" y="442340"/>
                </a:cubicBezTo>
                <a:lnTo>
                  <a:pt x="73725" y="442340"/>
                </a:lnTo>
                <a:cubicBezTo>
                  <a:pt x="33035" y="442340"/>
                  <a:pt x="0" y="409305"/>
                  <a:pt x="0" y="368615"/>
                </a:cubicBezTo>
                <a:lnTo>
                  <a:pt x="0" y="73725"/>
                </a:lnTo>
                <a:cubicBezTo>
                  <a:pt x="0" y="33035"/>
                  <a:pt x="33035" y="0"/>
                  <a:pt x="73725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718803" y="5422352"/>
            <a:ext cx="184308" cy="184308"/>
          </a:xfrm>
          <a:custGeom>
            <a:avLst/>
            <a:gdLst/>
            <a:ahLst/>
            <a:cxnLst/>
            <a:rect l="l" t="t" r="r" b="b"/>
            <a:pathLst>
              <a:path w="184308" h="184308">
                <a:moveTo>
                  <a:pt x="23039" y="23039"/>
                </a:moveTo>
                <a:cubicBezTo>
                  <a:pt x="23039" y="16667"/>
                  <a:pt x="17891" y="11519"/>
                  <a:pt x="11519" y="11519"/>
                </a:cubicBezTo>
                <a:cubicBezTo>
                  <a:pt x="5148" y="11519"/>
                  <a:pt x="0" y="16667"/>
                  <a:pt x="0" y="23039"/>
                </a:cubicBezTo>
                <a:lnTo>
                  <a:pt x="0" y="143991"/>
                </a:lnTo>
                <a:cubicBezTo>
                  <a:pt x="0" y="159902"/>
                  <a:pt x="12887" y="172789"/>
                  <a:pt x="28798" y="172789"/>
                </a:cubicBezTo>
                <a:lnTo>
                  <a:pt x="172789" y="172789"/>
                </a:lnTo>
                <a:cubicBezTo>
                  <a:pt x="179161" y="172789"/>
                  <a:pt x="184308" y="167641"/>
                  <a:pt x="184308" y="161270"/>
                </a:cubicBezTo>
                <a:cubicBezTo>
                  <a:pt x="184308" y="154898"/>
                  <a:pt x="179161" y="149751"/>
                  <a:pt x="172789" y="149751"/>
                </a:cubicBezTo>
                <a:lnTo>
                  <a:pt x="28798" y="149751"/>
                </a:lnTo>
                <a:cubicBezTo>
                  <a:pt x="25630" y="149751"/>
                  <a:pt x="23039" y="147159"/>
                  <a:pt x="23039" y="143991"/>
                </a:cubicBezTo>
                <a:lnTo>
                  <a:pt x="23039" y="23039"/>
                </a:lnTo>
                <a:close/>
                <a:moveTo>
                  <a:pt x="169405" y="54213"/>
                </a:moveTo>
                <a:cubicBezTo>
                  <a:pt x="173905" y="49713"/>
                  <a:pt x="173905" y="42405"/>
                  <a:pt x="169405" y="37906"/>
                </a:cubicBezTo>
                <a:cubicBezTo>
                  <a:pt x="164906" y="33406"/>
                  <a:pt x="157598" y="33406"/>
                  <a:pt x="153098" y="37906"/>
                </a:cubicBezTo>
                <a:lnTo>
                  <a:pt x="115193" y="75847"/>
                </a:lnTo>
                <a:lnTo>
                  <a:pt x="94530" y="55221"/>
                </a:lnTo>
                <a:cubicBezTo>
                  <a:pt x="90030" y="50721"/>
                  <a:pt x="82723" y="50721"/>
                  <a:pt x="78223" y="55221"/>
                </a:cubicBezTo>
                <a:lnTo>
                  <a:pt x="43665" y="89778"/>
                </a:lnTo>
                <a:cubicBezTo>
                  <a:pt x="39166" y="94278"/>
                  <a:pt x="39166" y="101586"/>
                  <a:pt x="43665" y="106085"/>
                </a:cubicBezTo>
                <a:cubicBezTo>
                  <a:pt x="48165" y="110585"/>
                  <a:pt x="55473" y="110585"/>
                  <a:pt x="59972" y="106085"/>
                </a:cubicBezTo>
                <a:lnTo>
                  <a:pt x="86395" y="79663"/>
                </a:lnTo>
                <a:lnTo>
                  <a:pt x="107057" y="100326"/>
                </a:lnTo>
                <a:cubicBezTo>
                  <a:pt x="111557" y="104825"/>
                  <a:pt x="118865" y="104825"/>
                  <a:pt x="123364" y="100326"/>
                </a:cubicBezTo>
                <a:lnTo>
                  <a:pt x="169441" y="54249"/>
                </a:lnTo>
                <a:close/>
              </a:path>
            </a:pathLst>
          </a:custGeom>
          <a:solidFill>
            <a:srgbClr val="3FB950"/>
          </a:solidFill>
          <a:ln/>
        </p:spPr>
      </p:sp>
      <p:sp>
        <p:nvSpPr>
          <p:cNvPr id="24" name="Text 22"/>
          <p:cNvSpPr/>
          <p:nvPr/>
        </p:nvSpPr>
        <p:spPr>
          <a:xfrm>
            <a:off x="1179574" y="5293336"/>
            <a:ext cx="2165624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42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 Metrics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93473" y="5886809"/>
            <a:ext cx="1656932" cy="781468"/>
          </a:xfrm>
          <a:custGeom>
            <a:avLst/>
            <a:gdLst/>
            <a:ahLst/>
            <a:cxnLst/>
            <a:rect l="l" t="t" r="r" b="b"/>
            <a:pathLst>
              <a:path w="1656932" h="781468">
                <a:moveTo>
                  <a:pt x="73724" y="0"/>
                </a:moveTo>
                <a:lnTo>
                  <a:pt x="1583209" y="0"/>
                </a:lnTo>
                <a:cubicBezTo>
                  <a:pt x="1623925" y="0"/>
                  <a:pt x="1656932" y="33007"/>
                  <a:pt x="1656932" y="73724"/>
                </a:cubicBezTo>
                <a:lnTo>
                  <a:pt x="1656932" y="707744"/>
                </a:lnTo>
                <a:cubicBezTo>
                  <a:pt x="1656932" y="748460"/>
                  <a:pt x="1623925" y="781468"/>
                  <a:pt x="1583209" y="781468"/>
                </a:cubicBezTo>
                <a:lnTo>
                  <a:pt x="73724" y="781468"/>
                </a:lnTo>
                <a:cubicBezTo>
                  <a:pt x="33007" y="781468"/>
                  <a:pt x="0" y="748460"/>
                  <a:pt x="0" y="707744"/>
                </a:cubicBezTo>
                <a:lnTo>
                  <a:pt x="0" y="73724"/>
                </a:lnTo>
                <a:cubicBezTo>
                  <a:pt x="0" y="33034"/>
                  <a:pt x="33034" y="0"/>
                  <a:pt x="73724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638629" y="6001083"/>
            <a:ext cx="1566621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77" b="1" dirty="0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97.3%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75490" y="6369700"/>
            <a:ext cx="1492898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6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2366865" y="5886809"/>
            <a:ext cx="1656932" cy="781468"/>
          </a:xfrm>
          <a:custGeom>
            <a:avLst/>
            <a:gdLst/>
            <a:ahLst/>
            <a:cxnLst/>
            <a:rect l="l" t="t" r="r" b="b"/>
            <a:pathLst>
              <a:path w="1656932" h="781468">
                <a:moveTo>
                  <a:pt x="73724" y="0"/>
                </a:moveTo>
                <a:lnTo>
                  <a:pt x="1583209" y="0"/>
                </a:lnTo>
                <a:cubicBezTo>
                  <a:pt x="1623925" y="0"/>
                  <a:pt x="1656932" y="33007"/>
                  <a:pt x="1656932" y="73724"/>
                </a:cubicBezTo>
                <a:lnTo>
                  <a:pt x="1656932" y="707744"/>
                </a:lnTo>
                <a:cubicBezTo>
                  <a:pt x="1656932" y="748460"/>
                  <a:pt x="1623925" y="781468"/>
                  <a:pt x="1583209" y="781468"/>
                </a:cubicBezTo>
                <a:lnTo>
                  <a:pt x="73724" y="781468"/>
                </a:lnTo>
                <a:cubicBezTo>
                  <a:pt x="33007" y="781468"/>
                  <a:pt x="0" y="748460"/>
                  <a:pt x="0" y="707744"/>
                </a:cubicBezTo>
                <a:lnTo>
                  <a:pt x="0" y="73724"/>
                </a:lnTo>
                <a:cubicBezTo>
                  <a:pt x="0" y="33034"/>
                  <a:pt x="33034" y="0"/>
                  <a:pt x="73724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30196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2412021" y="6001083"/>
            <a:ext cx="1566621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77" b="1" dirty="0">
                <a:solidFill>
                  <a:srgbClr val="3FB95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2.1%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2448883" y="6369700"/>
            <a:ext cx="1492898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6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False Positive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140258" y="5886809"/>
            <a:ext cx="1656932" cy="781468"/>
          </a:xfrm>
          <a:custGeom>
            <a:avLst/>
            <a:gdLst/>
            <a:ahLst/>
            <a:cxnLst/>
            <a:rect l="l" t="t" r="r" b="b"/>
            <a:pathLst>
              <a:path w="1656932" h="781468">
                <a:moveTo>
                  <a:pt x="73724" y="0"/>
                </a:moveTo>
                <a:lnTo>
                  <a:pt x="1583209" y="0"/>
                </a:lnTo>
                <a:cubicBezTo>
                  <a:pt x="1623925" y="0"/>
                  <a:pt x="1656932" y="33007"/>
                  <a:pt x="1656932" y="73724"/>
                </a:cubicBezTo>
                <a:lnTo>
                  <a:pt x="1656932" y="707744"/>
                </a:lnTo>
                <a:cubicBezTo>
                  <a:pt x="1656932" y="748460"/>
                  <a:pt x="1623925" y="781468"/>
                  <a:pt x="1583209" y="781468"/>
                </a:cubicBezTo>
                <a:lnTo>
                  <a:pt x="73724" y="781468"/>
                </a:lnTo>
                <a:cubicBezTo>
                  <a:pt x="33007" y="781468"/>
                  <a:pt x="0" y="748460"/>
                  <a:pt x="0" y="707744"/>
                </a:cubicBezTo>
                <a:lnTo>
                  <a:pt x="0" y="73724"/>
                </a:lnTo>
                <a:cubicBezTo>
                  <a:pt x="0" y="33034"/>
                  <a:pt x="33034" y="0"/>
                  <a:pt x="73724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4185413" y="6001083"/>
            <a:ext cx="1566621" cy="3317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77" b="1" dirty="0">
                <a:solidFill>
                  <a:srgbClr val="58A6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0.6%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222275" y="6369700"/>
            <a:ext cx="1492898" cy="1843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6" dirty="0">
                <a:solidFill>
                  <a:srgbClr val="8B949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False Negative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208659" y="1404430"/>
            <a:ext cx="5610347" cy="5444470"/>
          </a:xfrm>
          <a:custGeom>
            <a:avLst/>
            <a:gdLst/>
            <a:ahLst/>
            <a:cxnLst/>
            <a:rect l="l" t="t" r="r" b="b"/>
            <a:pathLst>
              <a:path w="5610347" h="5444470">
                <a:moveTo>
                  <a:pt x="110577" y="0"/>
                </a:moveTo>
                <a:lnTo>
                  <a:pt x="5499770" y="0"/>
                </a:lnTo>
                <a:cubicBezTo>
                  <a:pt x="5560840" y="0"/>
                  <a:pt x="5610347" y="49507"/>
                  <a:pt x="5610347" y="110577"/>
                </a:cubicBezTo>
                <a:lnTo>
                  <a:pt x="5610347" y="5333893"/>
                </a:lnTo>
                <a:cubicBezTo>
                  <a:pt x="5610347" y="5394963"/>
                  <a:pt x="5560840" y="5444470"/>
                  <a:pt x="5499770" y="5444470"/>
                </a:cubicBezTo>
                <a:lnTo>
                  <a:pt x="110577" y="5444470"/>
                </a:lnTo>
                <a:cubicBezTo>
                  <a:pt x="49507" y="5444470"/>
                  <a:pt x="0" y="5394963"/>
                  <a:pt x="0" y="5333893"/>
                </a:cubicBezTo>
                <a:lnTo>
                  <a:pt x="0" y="110577"/>
                </a:lnTo>
                <a:cubicBezTo>
                  <a:pt x="0" y="49548"/>
                  <a:pt x="49548" y="0"/>
                  <a:pt x="110577" y="0"/>
                </a:cubicBezTo>
                <a:close/>
              </a:path>
            </a:pathLst>
          </a:custGeom>
          <a:solidFill>
            <a:srgbClr val="161B22"/>
          </a:solidFill>
          <a:ln w="10160">
            <a:solidFill>
              <a:srgbClr val="58A6FF">
                <a:alpha val="30196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6419692" y="1629284"/>
            <a:ext cx="184308" cy="184308"/>
          </a:xfrm>
          <a:custGeom>
            <a:avLst/>
            <a:gdLst/>
            <a:ahLst/>
            <a:cxnLst/>
            <a:rect l="l" t="t" r="r" b="b"/>
            <a:pathLst>
              <a:path w="184308" h="184308">
                <a:moveTo>
                  <a:pt x="0" y="28798"/>
                </a:moveTo>
                <a:cubicBezTo>
                  <a:pt x="0" y="19259"/>
                  <a:pt x="7740" y="11519"/>
                  <a:pt x="17279" y="11519"/>
                </a:cubicBezTo>
                <a:lnTo>
                  <a:pt x="51837" y="11519"/>
                </a:lnTo>
                <a:cubicBezTo>
                  <a:pt x="61376" y="11519"/>
                  <a:pt x="69116" y="19259"/>
                  <a:pt x="69116" y="28798"/>
                </a:cubicBezTo>
                <a:lnTo>
                  <a:pt x="69116" y="34558"/>
                </a:lnTo>
                <a:lnTo>
                  <a:pt x="115193" y="34558"/>
                </a:lnTo>
                <a:lnTo>
                  <a:pt x="115193" y="28798"/>
                </a:lnTo>
                <a:cubicBezTo>
                  <a:pt x="115193" y="19259"/>
                  <a:pt x="122932" y="11519"/>
                  <a:pt x="132472" y="11519"/>
                </a:cubicBezTo>
                <a:lnTo>
                  <a:pt x="167029" y="11519"/>
                </a:lnTo>
                <a:cubicBezTo>
                  <a:pt x="176569" y="11519"/>
                  <a:pt x="184308" y="19259"/>
                  <a:pt x="184308" y="28798"/>
                </a:cubicBezTo>
                <a:lnTo>
                  <a:pt x="184308" y="63356"/>
                </a:lnTo>
                <a:cubicBezTo>
                  <a:pt x="184308" y="72895"/>
                  <a:pt x="176569" y="80635"/>
                  <a:pt x="167029" y="80635"/>
                </a:cubicBezTo>
                <a:lnTo>
                  <a:pt x="132472" y="80635"/>
                </a:lnTo>
                <a:cubicBezTo>
                  <a:pt x="122932" y="80635"/>
                  <a:pt x="115193" y="72895"/>
                  <a:pt x="115193" y="63356"/>
                </a:cubicBezTo>
                <a:lnTo>
                  <a:pt x="115193" y="57596"/>
                </a:lnTo>
                <a:lnTo>
                  <a:pt x="69116" y="57596"/>
                </a:lnTo>
                <a:lnTo>
                  <a:pt x="69116" y="63356"/>
                </a:lnTo>
                <a:cubicBezTo>
                  <a:pt x="69116" y="65984"/>
                  <a:pt x="68504" y="68504"/>
                  <a:pt x="67460" y="70736"/>
                </a:cubicBezTo>
                <a:lnTo>
                  <a:pt x="92154" y="103673"/>
                </a:lnTo>
                <a:lnTo>
                  <a:pt x="120952" y="103673"/>
                </a:lnTo>
                <a:cubicBezTo>
                  <a:pt x="130492" y="103673"/>
                  <a:pt x="138231" y="111413"/>
                  <a:pt x="138231" y="120952"/>
                </a:cubicBezTo>
                <a:lnTo>
                  <a:pt x="138231" y="155510"/>
                </a:lnTo>
                <a:cubicBezTo>
                  <a:pt x="138231" y="165050"/>
                  <a:pt x="130492" y="172789"/>
                  <a:pt x="120952" y="172789"/>
                </a:cubicBezTo>
                <a:lnTo>
                  <a:pt x="86395" y="172789"/>
                </a:lnTo>
                <a:cubicBezTo>
                  <a:pt x="76855" y="172789"/>
                  <a:pt x="69116" y="165050"/>
                  <a:pt x="69116" y="155510"/>
                </a:cubicBezTo>
                <a:lnTo>
                  <a:pt x="69116" y="120952"/>
                </a:lnTo>
                <a:cubicBezTo>
                  <a:pt x="69116" y="118325"/>
                  <a:pt x="69728" y="115805"/>
                  <a:pt x="70772" y="113573"/>
                </a:cubicBezTo>
                <a:lnTo>
                  <a:pt x="46077" y="80635"/>
                </a:lnTo>
                <a:lnTo>
                  <a:pt x="17279" y="80635"/>
                </a:lnTo>
                <a:cubicBezTo>
                  <a:pt x="7740" y="80635"/>
                  <a:pt x="0" y="72895"/>
                  <a:pt x="0" y="63356"/>
                </a:cubicBezTo>
                <a:lnTo>
                  <a:pt x="0" y="28798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36" name="Text 34"/>
          <p:cNvSpPr/>
          <p:nvPr/>
        </p:nvSpPr>
        <p:spPr>
          <a:xfrm>
            <a:off x="6627039" y="1592423"/>
            <a:ext cx="5096127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51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Classification Pipeline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400339" y="2001587"/>
            <a:ext cx="5223300" cy="965776"/>
          </a:xfrm>
          <a:custGeom>
            <a:avLst/>
            <a:gdLst/>
            <a:ahLst/>
            <a:cxnLst/>
            <a:rect l="l" t="t" r="r" b="b"/>
            <a:pathLst>
              <a:path w="5223300" h="965776">
                <a:moveTo>
                  <a:pt x="73727" y="0"/>
                </a:moveTo>
                <a:lnTo>
                  <a:pt x="5149572" y="0"/>
                </a:lnTo>
                <a:cubicBezTo>
                  <a:pt x="5190291" y="0"/>
                  <a:pt x="5223300" y="33009"/>
                  <a:pt x="5223300" y="73727"/>
                </a:cubicBezTo>
                <a:lnTo>
                  <a:pt x="5223300" y="892049"/>
                </a:lnTo>
                <a:cubicBezTo>
                  <a:pt x="5223300" y="932767"/>
                  <a:pt x="5190291" y="965776"/>
                  <a:pt x="5149572" y="965776"/>
                </a:cubicBezTo>
                <a:lnTo>
                  <a:pt x="73727" y="965776"/>
                </a:lnTo>
                <a:cubicBezTo>
                  <a:pt x="33009" y="965776"/>
                  <a:pt x="0" y="932767"/>
                  <a:pt x="0" y="892049"/>
                </a:cubicBezTo>
                <a:lnTo>
                  <a:pt x="0" y="73727"/>
                </a:lnTo>
                <a:cubicBezTo>
                  <a:pt x="0" y="33036"/>
                  <a:pt x="33036" y="0"/>
                  <a:pt x="7372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558844" y="2160095"/>
            <a:ext cx="355715" cy="355715"/>
          </a:xfrm>
          <a:custGeom>
            <a:avLst/>
            <a:gdLst/>
            <a:ahLst/>
            <a:cxnLst/>
            <a:rect l="l" t="t" r="r" b="b"/>
            <a:pathLst>
              <a:path w="355715" h="355715">
                <a:moveTo>
                  <a:pt x="177858" y="0"/>
                </a:moveTo>
                <a:lnTo>
                  <a:pt x="177858" y="0"/>
                </a:lnTo>
                <a:cubicBezTo>
                  <a:pt x="276020" y="0"/>
                  <a:pt x="355715" y="79695"/>
                  <a:pt x="355715" y="177858"/>
                </a:cubicBezTo>
                <a:lnTo>
                  <a:pt x="355715" y="177858"/>
                </a:lnTo>
                <a:cubicBezTo>
                  <a:pt x="355715" y="276020"/>
                  <a:pt x="276020" y="355715"/>
                  <a:pt x="177858" y="355715"/>
                </a:cubicBezTo>
                <a:lnTo>
                  <a:pt x="177858" y="355715"/>
                </a:lnTo>
                <a:cubicBezTo>
                  <a:pt x="79695" y="355715"/>
                  <a:pt x="0" y="276020"/>
                  <a:pt x="0" y="177858"/>
                </a:cubicBezTo>
                <a:lnTo>
                  <a:pt x="0" y="177858"/>
                </a:lnTo>
                <a:cubicBezTo>
                  <a:pt x="0" y="79695"/>
                  <a:pt x="79695" y="0"/>
                  <a:pt x="177858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 w="20320">
            <a:solidFill>
              <a:srgbClr val="58A6FF"/>
            </a:solidFill>
            <a:prstDash val="solid"/>
          </a:ln>
        </p:spPr>
      </p:sp>
      <p:sp>
        <p:nvSpPr>
          <p:cNvPr id="39" name="Text 37"/>
          <p:cNvSpPr/>
          <p:nvPr/>
        </p:nvSpPr>
        <p:spPr>
          <a:xfrm>
            <a:off x="6693274" y="2226446"/>
            <a:ext cx="156662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030674" y="2208015"/>
            <a:ext cx="1207220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StandardScaler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067535" y="2595063"/>
            <a:ext cx="4478694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Normalizes features to zero mean and unit variance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943449" y="3007912"/>
            <a:ext cx="138231" cy="184308"/>
          </a:xfrm>
          <a:custGeom>
            <a:avLst/>
            <a:gdLst/>
            <a:ahLst/>
            <a:cxnLst/>
            <a:rect l="l" t="t" r="r" b="b"/>
            <a:pathLst>
              <a:path w="138231" h="184308">
                <a:moveTo>
                  <a:pt x="60980" y="180925"/>
                </a:moveTo>
                <a:cubicBezTo>
                  <a:pt x="65480" y="185424"/>
                  <a:pt x="72787" y="185424"/>
                  <a:pt x="77287" y="180925"/>
                </a:cubicBezTo>
                <a:lnTo>
                  <a:pt x="134884" y="123328"/>
                </a:lnTo>
                <a:cubicBezTo>
                  <a:pt x="139383" y="118829"/>
                  <a:pt x="139383" y="111521"/>
                  <a:pt x="134884" y="107021"/>
                </a:cubicBezTo>
                <a:cubicBezTo>
                  <a:pt x="130384" y="102522"/>
                  <a:pt x="123076" y="102522"/>
                  <a:pt x="118577" y="107021"/>
                </a:cubicBezTo>
                <a:lnTo>
                  <a:pt x="80635" y="144963"/>
                </a:lnTo>
                <a:lnTo>
                  <a:pt x="80635" y="11519"/>
                </a:lnTo>
                <a:cubicBezTo>
                  <a:pt x="80635" y="5148"/>
                  <a:pt x="75487" y="0"/>
                  <a:pt x="69116" y="0"/>
                </a:cubicBezTo>
                <a:cubicBezTo>
                  <a:pt x="62744" y="0"/>
                  <a:pt x="57596" y="5148"/>
                  <a:pt x="57596" y="11519"/>
                </a:cubicBezTo>
                <a:lnTo>
                  <a:pt x="57596" y="144963"/>
                </a:lnTo>
                <a:lnTo>
                  <a:pt x="19655" y="107021"/>
                </a:lnTo>
                <a:cubicBezTo>
                  <a:pt x="15155" y="102522"/>
                  <a:pt x="7848" y="102522"/>
                  <a:pt x="3348" y="107021"/>
                </a:cubicBezTo>
                <a:cubicBezTo>
                  <a:pt x="-1152" y="111521"/>
                  <a:pt x="-1152" y="118829"/>
                  <a:pt x="3348" y="123328"/>
                </a:cubicBezTo>
                <a:lnTo>
                  <a:pt x="60944" y="180925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43" name="Shape 41"/>
          <p:cNvSpPr/>
          <p:nvPr/>
        </p:nvSpPr>
        <p:spPr>
          <a:xfrm>
            <a:off x="6400339" y="3232768"/>
            <a:ext cx="5223300" cy="965776"/>
          </a:xfrm>
          <a:custGeom>
            <a:avLst/>
            <a:gdLst/>
            <a:ahLst/>
            <a:cxnLst/>
            <a:rect l="l" t="t" r="r" b="b"/>
            <a:pathLst>
              <a:path w="5223300" h="965776">
                <a:moveTo>
                  <a:pt x="73727" y="0"/>
                </a:moveTo>
                <a:lnTo>
                  <a:pt x="5149572" y="0"/>
                </a:lnTo>
                <a:cubicBezTo>
                  <a:pt x="5190291" y="0"/>
                  <a:pt x="5223300" y="33009"/>
                  <a:pt x="5223300" y="73727"/>
                </a:cubicBezTo>
                <a:lnTo>
                  <a:pt x="5223300" y="892049"/>
                </a:lnTo>
                <a:cubicBezTo>
                  <a:pt x="5223300" y="932767"/>
                  <a:pt x="5190291" y="965776"/>
                  <a:pt x="5149572" y="965776"/>
                </a:cubicBezTo>
                <a:lnTo>
                  <a:pt x="73727" y="965776"/>
                </a:lnTo>
                <a:cubicBezTo>
                  <a:pt x="33009" y="965776"/>
                  <a:pt x="0" y="932767"/>
                  <a:pt x="0" y="892049"/>
                </a:cubicBezTo>
                <a:lnTo>
                  <a:pt x="0" y="73727"/>
                </a:lnTo>
                <a:cubicBezTo>
                  <a:pt x="0" y="33036"/>
                  <a:pt x="33036" y="0"/>
                  <a:pt x="7372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40000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6558844" y="3391276"/>
            <a:ext cx="355715" cy="355715"/>
          </a:xfrm>
          <a:custGeom>
            <a:avLst/>
            <a:gdLst/>
            <a:ahLst/>
            <a:cxnLst/>
            <a:rect l="l" t="t" r="r" b="b"/>
            <a:pathLst>
              <a:path w="355715" h="355715">
                <a:moveTo>
                  <a:pt x="177858" y="0"/>
                </a:moveTo>
                <a:lnTo>
                  <a:pt x="177858" y="0"/>
                </a:lnTo>
                <a:cubicBezTo>
                  <a:pt x="276020" y="0"/>
                  <a:pt x="355715" y="79695"/>
                  <a:pt x="355715" y="177858"/>
                </a:cubicBezTo>
                <a:lnTo>
                  <a:pt x="355715" y="177858"/>
                </a:lnTo>
                <a:cubicBezTo>
                  <a:pt x="355715" y="276020"/>
                  <a:pt x="276020" y="355715"/>
                  <a:pt x="177858" y="355715"/>
                </a:cubicBezTo>
                <a:lnTo>
                  <a:pt x="177858" y="355715"/>
                </a:lnTo>
                <a:cubicBezTo>
                  <a:pt x="79695" y="355715"/>
                  <a:pt x="0" y="276020"/>
                  <a:pt x="0" y="177858"/>
                </a:cubicBezTo>
                <a:lnTo>
                  <a:pt x="0" y="177858"/>
                </a:lnTo>
                <a:cubicBezTo>
                  <a:pt x="0" y="79695"/>
                  <a:pt x="79695" y="0"/>
                  <a:pt x="177858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 w="20320">
            <a:solidFill>
              <a:srgbClr val="3FB950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6693274" y="3457627"/>
            <a:ext cx="156662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030674" y="3439196"/>
            <a:ext cx="1198005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Parallel Models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067535" y="3826244"/>
            <a:ext cx="4478694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Four models process data simultaneously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943449" y="4239093"/>
            <a:ext cx="138231" cy="184308"/>
          </a:xfrm>
          <a:custGeom>
            <a:avLst/>
            <a:gdLst/>
            <a:ahLst/>
            <a:cxnLst/>
            <a:rect l="l" t="t" r="r" b="b"/>
            <a:pathLst>
              <a:path w="138231" h="184308">
                <a:moveTo>
                  <a:pt x="60980" y="180925"/>
                </a:moveTo>
                <a:cubicBezTo>
                  <a:pt x="65480" y="185424"/>
                  <a:pt x="72787" y="185424"/>
                  <a:pt x="77287" y="180925"/>
                </a:cubicBezTo>
                <a:lnTo>
                  <a:pt x="134884" y="123328"/>
                </a:lnTo>
                <a:cubicBezTo>
                  <a:pt x="139383" y="118829"/>
                  <a:pt x="139383" y="111521"/>
                  <a:pt x="134884" y="107021"/>
                </a:cubicBezTo>
                <a:cubicBezTo>
                  <a:pt x="130384" y="102522"/>
                  <a:pt x="123076" y="102522"/>
                  <a:pt x="118577" y="107021"/>
                </a:cubicBezTo>
                <a:lnTo>
                  <a:pt x="80635" y="144963"/>
                </a:lnTo>
                <a:lnTo>
                  <a:pt x="80635" y="11519"/>
                </a:lnTo>
                <a:cubicBezTo>
                  <a:pt x="80635" y="5148"/>
                  <a:pt x="75487" y="0"/>
                  <a:pt x="69116" y="0"/>
                </a:cubicBezTo>
                <a:cubicBezTo>
                  <a:pt x="62744" y="0"/>
                  <a:pt x="57596" y="5148"/>
                  <a:pt x="57596" y="11519"/>
                </a:cubicBezTo>
                <a:lnTo>
                  <a:pt x="57596" y="144963"/>
                </a:lnTo>
                <a:lnTo>
                  <a:pt x="19655" y="107021"/>
                </a:lnTo>
                <a:cubicBezTo>
                  <a:pt x="15155" y="102522"/>
                  <a:pt x="7848" y="102522"/>
                  <a:pt x="3348" y="107021"/>
                </a:cubicBezTo>
                <a:cubicBezTo>
                  <a:pt x="-1152" y="111521"/>
                  <a:pt x="-1152" y="118829"/>
                  <a:pt x="3348" y="123328"/>
                </a:cubicBezTo>
                <a:lnTo>
                  <a:pt x="60944" y="180925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49" name="Shape 47"/>
          <p:cNvSpPr/>
          <p:nvPr/>
        </p:nvSpPr>
        <p:spPr>
          <a:xfrm>
            <a:off x="6400339" y="4463949"/>
            <a:ext cx="5223300" cy="965776"/>
          </a:xfrm>
          <a:custGeom>
            <a:avLst/>
            <a:gdLst/>
            <a:ahLst/>
            <a:cxnLst/>
            <a:rect l="l" t="t" r="r" b="b"/>
            <a:pathLst>
              <a:path w="5223300" h="965776">
                <a:moveTo>
                  <a:pt x="73727" y="0"/>
                </a:moveTo>
                <a:lnTo>
                  <a:pt x="5149572" y="0"/>
                </a:lnTo>
                <a:cubicBezTo>
                  <a:pt x="5190291" y="0"/>
                  <a:pt x="5223300" y="33009"/>
                  <a:pt x="5223300" y="73727"/>
                </a:cubicBezTo>
                <a:lnTo>
                  <a:pt x="5223300" y="892049"/>
                </a:lnTo>
                <a:cubicBezTo>
                  <a:pt x="5223300" y="932767"/>
                  <a:pt x="5190291" y="965776"/>
                  <a:pt x="5149572" y="965776"/>
                </a:cubicBezTo>
                <a:lnTo>
                  <a:pt x="73727" y="965776"/>
                </a:lnTo>
                <a:cubicBezTo>
                  <a:pt x="33009" y="965776"/>
                  <a:pt x="0" y="932767"/>
                  <a:pt x="0" y="892049"/>
                </a:cubicBezTo>
                <a:lnTo>
                  <a:pt x="0" y="73727"/>
                </a:lnTo>
                <a:cubicBezTo>
                  <a:pt x="0" y="33036"/>
                  <a:pt x="33036" y="0"/>
                  <a:pt x="7372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58A6FF">
                <a:alpha val="40000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6558844" y="4622453"/>
            <a:ext cx="355715" cy="355715"/>
          </a:xfrm>
          <a:custGeom>
            <a:avLst/>
            <a:gdLst/>
            <a:ahLst/>
            <a:cxnLst/>
            <a:rect l="l" t="t" r="r" b="b"/>
            <a:pathLst>
              <a:path w="355715" h="355715">
                <a:moveTo>
                  <a:pt x="177858" y="0"/>
                </a:moveTo>
                <a:lnTo>
                  <a:pt x="177858" y="0"/>
                </a:lnTo>
                <a:cubicBezTo>
                  <a:pt x="276020" y="0"/>
                  <a:pt x="355715" y="79695"/>
                  <a:pt x="355715" y="177858"/>
                </a:cubicBezTo>
                <a:lnTo>
                  <a:pt x="355715" y="177858"/>
                </a:lnTo>
                <a:cubicBezTo>
                  <a:pt x="355715" y="276020"/>
                  <a:pt x="276020" y="355715"/>
                  <a:pt x="177858" y="355715"/>
                </a:cubicBezTo>
                <a:lnTo>
                  <a:pt x="177858" y="355715"/>
                </a:lnTo>
                <a:cubicBezTo>
                  <a:pt x="79695" y="355715"/>
                  <a:pt x="0" y="276020"/>
                  <a:pt x="0" y="177858"/>
                </a:cubicBezTo>
                <a:lnTo>
                  <a:pt x="0" y="177858"/>
                </a:lnTo>
                <a:cubicBezTo>
                  <a:pt x="0" y="79695"/>
                  <a:pt x="79695" y="0"/>
                  <a:pt x="177858" y="0"/>
                </a:cubicBezTo>
                <a:close/>
              </a:path>
            </a:pathLst>
          </a:custGeom>
          <a:solidFill>
            <a:srgbClr val="58A6FF">
              <a:alpha val="20000"/>
            </a:srgbClr>
          </a:solidFill>
          <a:ln w="20320">
            <a:solidFill>
              <a:srgbClr val="58A6FF"/>
            </a:solidFill>
            <a:prstDash val="solid"/>
          </a:ln>
        </p:spPr>
      </p:sp>
      <p:sp>
        <p:nvSpPr>
          <p:cNvPr id="51" name="Text 49"/>
          <p:cNvSpPr/>
          <p:nvPr/>
        </p:nvSpPr>
        <p:spPr>
          <a:xfrm>
            <a:off x="6693274" y="4688804"/>
            <a:ext cx="156662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58A6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030674" y="4670373"/>
            <a:ext cx="1207220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Voting Average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7067535" y="5057420"/>
            <a:ext cx="4478694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Probabilities averaged across all models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943449" y="5470274"/>
            <a:ext cx="138231" cy="184308"/>
          </a:xfrm>
          <a:custGeom>
            <a:avLst/>
            <a:gdLst/>
            <a:ahLst/>
            <a:cxnLst/>
            <a:rect l="l" t="t" r="r" b="b"/>
            <a:pathLst>
              <a:path w="138231" h="184308">
                <a:moveTo>
                  <a:pt x="60980" y="180925"/>
                </a:moveTo>
                <a:cubicBezTo>
                  <a:pt x="65480" y="185424"/>
                  <a:pt x="72787" y="185424"/>
                  <a:pt x="77287" y="180925"/>
                </a:cubicBezTo>
                <a:lnTo>
                  <a:pt x="134884" y="123328"/>
                </a:lnTo>
                <a:cubicBezTo>
                  <a:pt x="139383" y="118829"/>
                  <a:pt x="139383" y="111521"/>
                  <a:pt x="134884" y="107021"/>
                </a:cubicBezTo>
                <a:cubicBezTo>
                  <a:pt x="130384" y="102522"/>
                  <a:pt x="123076" y="102522"/>
                  <a:pt x="118577" y="107021"/>
                </a:cubicBezTo>
                <a:lnTo>
                  <a:pt x="80635" y="144963"/>
                </a:lnTo>
                <a:lnTo>
                  <a:pt x="80635" y="11519"/>
                </a:lnTo>
                <a:cubicBezTo>
                  <a:pt x="80635" y="5148"/>
                  <a:pt x="75487" y="0"/>
                  <a:pt x="69116" y="0"/>
                </a:cubicBezTo>
                <a:cubicBezTo>
                  <a:pt x="62744" y="0"/>
                  <a:pt x="57596" y="5148"/>
                  <a:pt x="57596" y="11519"/>
                </a:cubicBezTo>
                <a:lnTo>
                  <a:pt x="57596" y="144963"/>
                </a:lnTo>
                <a:lnTo>
                  <a:pt x="19655" y="107021"/>
                </a:lnTo>
                <a:cubicBezTo>
                  <a:pt x="15155" y="102522"/>
                  <a:pt x="7848" y="102522"/>
                  <a:pt x="3348" y="107021"/>
                </a:cubicBezTo>
                <a:cubicBezTo>
                  <a:pt x="-1152" y="111521"/>
                  <a:pt x="-1152" y="118829"/>
                  <a:pt x="3348" y="123328"/>
                </a:cubicBezTo>
                <a:lnTo>
                  <a:pt x="60944" y="180925"/>
                </a:lnTo>
                <a:close/>
              </a:path>
            </a:pathLst>
          </a:custGeom>
          <a:solidFill>
            <a:srgbClr val="58A6FF"/>
          </a:solidFill>
          <a:ln/>
        </p:spPr>
      </p:sp>
      <p:sp>
        <p:nvSpPr>
          <p:cNvPr id="55" name="Shape 53"/>
          <p:cNvSpPr/>
          <p:nvPr/>
        </p:nvSpPr>
        <p:spPr>
          <a:xfrm>
            <a:off x="6400339" y="5695130"/>
            <a:ext cx="5223300" cy="965776"/>
          </a:xfrm>
          <a:custGeom>
            <a:avLst/>
            <a:gdLst/>
            <a:ahLst/>
            <a:cxnLst/>
            <a:rect l="l" t="t" r="r" b="b"/>
            <a:pathLst>
              <a:path w="5223300" h="965776">
                <a:moveTo>
                  <a:pt x="73727" y="0"/>
                </a:moveTo>
                <a:lnTo>
                  <a:pt x="5149572" y="0"/>
                </a:lnTo>
                <a:cubicBezTo>
                  <a:pt x="5190291" y="0"/>
                  <a:pt x="5223300" y="33009"/>
                  <a:pt x="5223300" y="73727"/>
                </a:cubicBezTo>
                <a:lnTo>
                  <a:pt x="5223300" y="892049"/>
                </a:lnTo>
                <a:cubicBezTo>
                  <a:pt x="5223300" y="932767"/>
                  <a:pt x="5190291" y="965776"/>
                  <a:pt x="5149572" y="965776"/>
                </a:cubicBezTo>
                <a:lnTo>
                  <a:pt x="73727" y="965776"/>
                </a:lnTo>
                <a:cubicBezTo>
                  <a:pt x="33009" y="965776"/>
                  <a:pt x="0" y="932767"/>
                  <a:pt x="0" y="892049"/>
                </a:cubicBezTo>
                <a:lnTo>
                  <a:pt x="0" y="73727"/>
                </a:lnTo>
                <a:cubicBezTo>
                  <a:pt x="0" y="33036"/>
                  <a:pt x="33036" y="0"/>
                  <a:pt x="73727" y="0"/>
                </a:cubicBezTo>
                <a:close/>
              </a:path>
            </a:pathLst>
          </a:custGeom>
          <a:solidFill>
            <a:srgbClr val="0D1117"/>
          </a:solidFill>
          <a:ln w="10160">
            <a:solidFill>
              <a:srgbClr val="3FB950">
                <a:alpha val="40000"/>
              </a:srgbClr>
            </a:solidFill>
            <a:prstDash val="solid"/>
          </a:ln>
        </p:spPr>
      </p:sp>
      <p:sp>
        <p:nvSpPr>
          <p:cNvPr id="56" name="Shape 54"/>
          <p:cNvSpPr/>
          <p:nvPr/>
        </p:nvSpPr>
        <p:spPr>
          <a:xfrm>
            <a:off x="6558844" y="5853634"/>
            <a:ext cx="355715" cy="355715"/>
          </a:xfrm>
          <a:custGeom>
            <a:avLst/>
            <a:gdLst/>
            <a:ahLst/>
            <a:cxnLst/>
            <a:rect l="l" t="t" r="r" b="b"/>
            <a:pathLst>
              <a:path w="355715" h="355715">
                <a:moveTo>
                  <a:pt x="177858" y="0"/>
                </a:moveTo>
                <a:lnTo>
                  <a:pt x="177858" y="0"/>
                </a:lnTo>
                <a:cubicBezTo>
                  <a:pt x="276020" y="0"/>
                  <a:pt x="355715" y="79695"/>
                  <a:pt x="355715" y="177858"/>
                </a:cubicBezTo>
                <a:lnTo>
                  <a:pt x="355715" y="177858"/>
                </a:lnTo>
                <a:cubicBezTo>
                  <a:pt x="355715" y="276020"/>
                  <a:pt x="276020" y="355715"/>
                  <a:pt x="177858" y="355715"/>
                </a:cubicBezTo>
                <a:lnTo>
                  <a:pt x="177858" y="355715"/>
                </a:lnTo>
                <a:cubicBezTo>
                  <a:pt x="79695" y="355715"/>
                  <a:pt x="0" y="276020"/>
                  <a:pt x="0" y="177858"/>
                </a:cubicBezTo>
                <a:lnTo>
                  <a:pt x="0" y="177858"/>
                </a:lnTo>
                <a:cubicBezTo>
                  <a:pt x="0" y="79695"/>
                  <a:pt x="79695" y="0"/>
                  <a:pt x="177858" y="0"/>
                </a:cubicBezTo>
                <a:close/>
              </a:path>
            </a:pathLst>
          </a:custGeom>
          <a:solidFill>
            <a:srgbClr val="3FB950">
              <a:alpha val="20000"/>
            </a:srgbClr>
          </a:solidFill>
          <a:ln w="20320">
            <a:solidFill>
              <a:srgbClr val="3FB950"/>
            </a:solidFill>
            <a:prstDash val="solid"/>
          </a:ln>
        </p:spPr>
      </p:sp>
      <p:sp>
        <p:nvSpPr>
          <p:cNvPr id="57" name="Text 55"/>
          <p:cNvSpPr/>
          <p:nvPr/>
        </p:nvSpPr>
        <p:spPr>
          <a:xfrm>
            <a:off x="6693274" y="5919985"/>
            <a:ext cx="156662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b="1" dirty="0">
                <a:solidFill>
                  <a:srgbClr val="3FB95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7030674" y="5901554"/>
            <a:ext cx="1078204" cy="2580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06" b="1" dirty="0">
                <a:solidFill>
                  <a:srgbClr val="C9D1D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Classification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7067535" y="6288601"/>
            <a:ext cx="4478694" cy="22117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1" dirty="0">
                <a:solidFill>
                  <a:srgbClr val="8B949E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Final decision with confidence score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1624</Words>
  <Application>Microsoft Office PowerPoint</Application>
  <PresentationFormat>Widescreen</PresentationFormat>
  <Paragraphs>343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Hedvig Letters Sans</vt:lpstr>
      <vt:lpstr>Arial</vt:lpstr>
      <vt:lpstr>Noto Sans SC</vt:lpstr>
      <vt:lpstr>Quattrocento Sans</vt:lpstr>
      <vt:lpstr>MiSans</vt:lpstr>
      <vt:lpstr>Liter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Pipeline for Malware Detection</dc:title>
  <dc:subject>Machine Learning Pipeline for Malware Detection</dc:subject>
  <dc:creator>Kimi</dc:creator>
  <cp:lastModifiedBy>Chanaka Nanayakkara</cp:lastModifiedBy>
  <cp:revision>1</cp:revision>
  <dcterms:created xsi:type="dcterms:W3CDTF">2026-01-16T14:46:28Z</dcterms:created>
  <dcterms:modified xsi:type="dcterms:W3CDTF">2026-01-16T14:46:49Z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{"Label":"Machine Learning Pipeline for Malware Detection","ContentProducer":"001191110108MACG2KBH8F10000","ProduceID":"19bc7421-f942-8602-8000-0000274b018b","ReservedCode1":"","ContentPropagator":"001191110108MACG2KBH8F20000","PropagateID":"19bc7421-f942-8602-8000-0000274b018b","ReservedCode2":""}</vt:lpwstr>
  </property>
</Properties>
</file>